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0" r:id="rId5"/>
    <p:sldId id="271" r:id="rId6"/>
    <p:sldId id="272" r:id="rId7"/>
    <p:sldId id="259" r:id="rId8"/>
    <p:sldId id="260" r:id="rId9"/>
    <p:sldId id="273" r:id="rId10"/>
    <p:sldId id="274" r:id="rId11"/>
    <p:sldId id="275" r:id="rId12"/>
    <p:sldId id="276" r:id="rId13"/>
    <p:sldId id="268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51" autoAdjust="0"/>
  </p:normalViewPr>
  <p:slideViewPr>
    <p:cSldViewPr snapToGrid="0" snapToObjects="1">
      <p:cViewPr varScale="1">
        <p:scale>
          <a:sx n="62" d="100"/>
          <a:sy n="62" d="100"/>
        </p:scale>
        <p:origin x="90" y="6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393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1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1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>
            <a:spLocks noGrp="1"/>
          </p:cNvSpPr>
          <p:nvPr>
            <p:ph type="body" sz="quarter" idx="13"/>
          </p:nvPr>
        </p:nvSpPr>
        <p:spPr>
          <a:xfrm>
            <a:off x="1270000" y="5689600"/>
            <a:ext cx="10464800" cy="5080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4" name="« Saisissez une citation ici. »"/>
          <p:cNvSpPr>
            <a:spLocks noGrp="1"/>
          </p:cNvSpPr>
          <p:nvPr>
            <p:ph type="body" sz="quarter" idx="14"/>
          </p:nvPr>
        </p:nvSpPr>
        <p:spPr>
          <a:xfrm>
            <a:off x="1270000" y="41529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5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10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346200" y="520700"/>
            <a:ext cx="10388600" cy="5860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21" name="Texte du titre"/>
          <p:cNvSpPr>
            <a:spLocks noGrp="1"/>
          </p:cNvSpPr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2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2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>
            <a:spLocks noGrp="1"/>
          </p:cNvSpPr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3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05600" y="609600"/>
            <a:ext cx="5359400" cy="775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39" name="Texte du titre"/>
          <p:cNvSpPr>
            <a:spLocks noGrp="1"/>
          </p:cNvSpPr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40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4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49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57" name="Texte niveau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5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870700" y="2781300"/>
            <a:ext cx="5283200" cy="618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6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/>
          </a:p>
        </p:txBody>
      </p:sp>
      <p:sp>
        <p:nvSpPr>
          <p:cNvPr id="67" name="Texte niveau 1…"/>
          <p:cNvSpPr>
            <a:spLocks noGrp="1"/>
          </p:cNvSpPr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6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/>
          </a:p>
        </p:txBody>
      </p:sp>
      <p:sp>
        <p:nvSpPr>
          <p:cNvPr id="7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54800" y="5029200"/>
            <a:ext cx="5803900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664613" y="508000"/>
            <a:ext cx="5803901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533400" y="508000"/>
            <a:ext cx="580823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r>
              <a:rPr lang="fr-FR"/>
              <a:t>Cliquez sur l'icône pour ajouter une image</a:t>
            </a:r>
            <a:endParaRPr/>
          </a:p>
        </p:txBody>
      </p:sp>
      <p:sp>
        <p:nvSpPr>
          <p:cNvPr id="8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>
            <a:spLocks noGrp="1"/>
          </p:cNvSpPr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6324599" y="9270999"/>
            <a:ext cx="342901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4318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8636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2954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7272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1590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5908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0226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4544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3886200" marR="0" indent="-431800" algn="l" defTabSz="584200" rtl="0" eaLnBrk="1" latinLnBrk="0" hangingPunct="1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emf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emf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0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emf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emf"/><Relationship Id="rId5" Type="http://schemas.openxmlformats.org/officeDocument/2006/relationships/image" Target="../media/image8.emf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Voltige Grand Modèle"/>
          <p:cNvSpPr>
            <a:spLocks noGrp="1"/>
          </p:cNvSpPr>
          <p:nvPr>
            <p:ph type="title"/>
          </p:nvPr>
        </p:nvSpPr>
        <p:spPr>
          <a:xfrm>
            <a:off x="497763" y="6908800"/>
            <a:ext cx="12009272" cy="12827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6000" noProof="0" dirty="0"/>
              <a:t>Avion Voltige Grand Modèle</a:t>
            </a:r>
          </a:p>
        </p:txBody>
      </p:sp>
      <p:sp>
        <p:nvSpPr>
          <p:cNvPr id="120" name="Programme connu catégorie Espoir 20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noProof="0" dirty="0"/>
              <a:t>Programme connu catégorie Basic 2023</a:t>
            </a:r>
          </a:p>
        </p:txBody>
      </p:sp>
      <p:pic>
        <p:nvPicPr>
          <p:cNvPr id="122" name="pasted-image.pdf" descr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638" y="821512"/>
            <a:ext cx="8321523" cy="58245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F2B56071-DF90-4DFA-9137-D4AD7D12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8" name="Picture 2" descr="logo masque carré web 1">
              <a:extLst>
                <a:ext uri="{FF2B5EF4-FFF2-40B4-BE49-F238E27FC236}">
                  <a16:creationId xmlns:a16="http://schemas.microsoft.com/office/drawing/2014/main" id="{E37B061B-A674-48E9-89F0-67CF7FFFD1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ZoneTexte 3">
              <a:extLst>
                <a:ext uri="{FF2B5EF4-FFF2-40B4-BE49-F238E27FC236}">
                  <a16:creationId xmlns:a16="http://schemas.microsoft.com/office/drawing/2014/main" id="{E189F112-6F25-431C-86DD-2E9CD1E64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2081444630"/>
              </p:ext>
            </p:extLst>
          </p:nvPr>
        </p:nvGraphicFramePr>
        <p:xfrm>
          <a:off x="381000" y="2537299"/>
          <a:ext cx="12242800" cy="24866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66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à 45°, tirer 5/8 de boucle et descente verticale, 1/2 tonneau, tirer 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se retrouver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en vol horizontal 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283891009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7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5/8 de boucle vertical (clef)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80999" y="5890483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possibles</a:t>
            </a:r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380999" y="6458700"/>
            <a:ext cx="12242800" cy="30270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de boucle doit être parfaitement ronde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Chaque variation de rayon -1 pt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horizontale des ailes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de la trajectoire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Ecart de rotation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Application centrage de la rotation à 45°</a:t>
            </a:r>
            <a:endParaRPr lang="fr-FR" sz="2000" dirty="0">
              <a:latin typeface="Gotham Condensed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8" name="Programme connu catégorie Espoir 2018">
            <a:extLst>
              <a:ext uri="{FF2B5EF4-FFF2-40B4-BE49-F238E27FC236}">
                <a16:creationId xmlns:a16="http://schemas.microsoft.com/office/drawing/2014/main" id="{B3FD16CB-173E-4787-B367-C1451AB28615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7A3FF1C-034B-F4B0-59BE-9A083F1A5C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890" y="2596494"/>
            <a:ext cx="2006071" cy="3370154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36219262-9DCD-5291-5480-A0E7805977F9}"/>
              </a:ext>
            </a:extLst>
          </p:cNvPr>
          <p:cNvGrpSpPr/>
          <p:nvPr/>
        </p:nvGrpSpPr>
        <p:grpSpPr>
          <a:xfrm>
            <a:off x="7885624" y="7086587"/>
            <a:ext cx="3861558" cy="1597261"/>
            <a:chOff x="8909326" y="7494273"/>
            <a:chExt cx="3861558" cy="1597261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49A60863-D1E7-43AE-8F0A-C6EE0AFED423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ègle de jugement des rayons">
              <a:extLst>
                <a:ext uri="{FF2B5EF4-FFF2-40B4-BE49-F238E27FC236}">
                  <a16:creationId xmlns:a16="http://schemas.microsoft.com/office/drawing/2014/main" id="{B7A3AADE-86E3-D58B-E7F9-5446540CA32D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6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DDFBE666-602B-FB2C-59CF-D565F1682B28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347FD4D2-AB50-C09C-13B9-52F0165C55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5624" y="7659173"/>
            <a:ext cx="288759" cy="288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5DDF70A-9F11-050F-2A3A-89C3DDD794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7224" y="2795966"/>
            <a:ext cx="288759" cy="28892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B9AB94D-5A87-A4BF-5ADC-87717BC28D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6126" y="3897024"/>
            <a:ext cx="288759" cy="28892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25C15CF-3DF5-A631-992A-19E41F131E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1050" y="5342017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50568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686009098"/>
              </p:ext>
            </p:extLst>
          </p:nvPr>
        </p:nvGraphicFramePr>
        <p:xfrm>
          <a:off x="381000" y="2537299"/>
          <a:ext cx="12242800" cy="24866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66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d’un vol horizontal positif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5/8 de boucle et une descente à 45° en vol dos, 1/2 tonneau, tirer pour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revenir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en vol horizontal positif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235042052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8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½ huit cubain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14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81000" y="4941024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err="1"/>
              <a:t>Erreurs</a:t>
            </a:r>
            <a:r>
              <a:rPr sz="2400"/>
              <a:t> </a:t>
            </a:r>
            <a:r>
              <a:rPr sz="2400" err="1"/>
              <a:t>possibles</a:t>
            </a:r>
            <a:endParaRPr sz="2400"/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381000" y="5466724"/>
            <a:ext cx="12242800" cy="3952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de boucle doit être parfaitement ronde.</a:t>
            </a:r>
            <a:endParaRPr lang="fr-FR" sz="2000" dirty="0">
              <a:highlight>
                <a:srgbClr val="FFFF00"/>
              </a:highlight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descente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½ tonneau n’est pas centré sur la descente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Déviation horizontale des ailes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Déviation de la trajectoire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8" name="Programme connu catégorie Espoir 2018">
            <a:extLst>
              <a:ext uri="{FF2B5EF4-FFF2-40B4-BE49-F238E27FC236}">
                <a16:creationId xmlns:a16="http://schemas.microsoft.com/office/drawing/2014/main" id="{B3FD16CB-173E-4787-B367-C1451AB28615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6DD5E30-AB27-FCAD-AE6E-6DA944A9D5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567613"/>
            <a:ext cx="3340877" cy="2456327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D5655A3E-9A43-2618-6E4F-20C0A86FD5CF}"/>
              </a:ext>
            </a:extLst>
          </p:cNvPr>
          <p:cNvGrpSpPr/>
          <p:nvPr/>
        </p:nvGrpSpPr>
        <p:grpSpPr>
          <a:xfrm>
            <a:off x="7885624" y="7086587"/>
            <a:ext cx="3861558" cy="1597261"/>
            <a:chOff x="8909326" y="7494273"/>
            <a:chExt cx="3861558" cy="1597261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5BED9A24-1420-F695-378E-F4EC7540D2F7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ègle de jugement des rayons">
              <a:extLst>
                <a:ext uri="{FF2B5EF4-FFF2-40B4-BE49-F238E27FC236}">
                  <a16:creationId xmlns:a16="http://schemas.microsoft.com/office/drawing/2014/main" id="{9E23B178-21E6-FACF-7950-2792DDD097C9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6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3E95D23F-0390-D03C-A393-DDA72B09F736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3BC8B625-1099-EDC3-4AEB-F7DEDABEF7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719" y="4492477"/>
            <a:ext cx="288759" cy="288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2BC31AC-68D5-00E0-2FEC-6B2824D76E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8024" y="7811573"/>
            <a:ext cx="288759" cy="28892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CCEF6B3-C35A-6B51-2C9F-6808E98AE6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1631" y="2982147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7553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A1D83DD-02D4-7D50-F00A-BC53FFD3F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6460" y="5584146"/>
            <a:ext cx="3303596" cy="2771349"/>
          </a:xfrm>
          <a:prstGeom prst="rect">
            <a:avLst/>
          </a:prstGeom>
        </p:spPr>
      </p:pic>
      <p:graphicFrame>
        <p:nvGraphicFramePr>
          <p:cNvPr id="237" name="Tableau"/>
          <p:cNvGraphicFramePr/>
          <p:nvPr>
            <p:extLst>
              <p:ext uri="{D42A27DB-BD31-4B8C-83A1-F6EECF244321}">
                <p14:modId xmlns:p14="http://schemas.microsoft.com/office/powerpoint/2010/main" val="2805218281"/>
              </p:ext>
            </p:extLst>
          </p:nvPr>
        </p:nvGraphicFramePr>
        <p:xfrm>
          <a:off x="381000" y="2537299"/>
          <a:ext cx="12242800" cy="2436827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6827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horizontal positif, le modèle effectue une ½ boucle positive, avec ½  tonneau immédiatement au diamètre pour se retrouver en vol horizontal positif.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endParaRPr sz="200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5" name="Tableau"/>
          <p:cNvGraphicFramePr/>
          <p:nvPr/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9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Immelman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 avec ½ tonneau en sortie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1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" name="Erreurs possibles"/>
          <p:cNvSpPr/>
          <p:nvPr/>
        </p:nvSpPr>
        <p:spPr>
          <a:xfrm>
            <a:off x="505001" y="4974126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47" name="L'angle de la trajectoire de montée n'est pas de 45°.…"/>
          <p:cNvSpPr/>
          <p:nvPr/>
        </p:nvSpPr>
        <p:spPr>
          <a:xfrm>
            <a:off x="505001" y="5424426"/>
            <a:ext cx="12242800" cy="39529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½ boucle n’est pas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rayon de la ½ boucle n’est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½ tonneau n’est pas effectué au diamètre de la ½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½ tonneau ne fait pas exactement 180°.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endParaRPr sz="2000" dirty="0"/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A03DCAE2-28EA-4C68-90D9-2130288E0EA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DBE1DC39-7D3E-4E6E-9206-3D74C76CF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01E62E2F-6470-4CE7-A488-A4322F4DB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8C77DE7A-879D-4468-BBB4-4018D7547602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4" name="Programme connu catégorie Espoir 2018">
            <a:extLst>
              <a:ext uri="{FF2B5EF4-FFF2-40B4-BE49-F238E27FC236}">
                <a16:creationId xmlns:a16="http://schemas.microsoft.com/office/drawing/2014/main" id="{17952B7A-4D75-4134-9977-617D4DF7A5A0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sp>
        <p:nvSpPr>
          <p:cNvPr id="16" name="GT avion de voltige…">
            <a:extLst>
              <a:ext uri="{FF2B5EF4-FFF2-40B4-BE49-F238E27FC236}">
                <a16:creationId xmlns:a16="http://schemas.microsoft.com/office/drawing/2014/main" id="{6875E0DA-EBEC-46F3-9C4F-FAF30CD70566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F960520-67BD-5FAC-2AD1-56E0205A0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719" y="2768015"/>
            <a:ext cx="2353003" cy="209579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E7E51E5E-0876-61EE-C263-60AFB76ED77D}"/>
              </a:ext>
            </a:extLst>
          </p:cNvPr>
          <p:cNvSpPr txBox="1"/>
          <p:nvPr/>
        </p:nvSpPr>
        <p:spPr>
          <a:xfrm>
            <a:off x="9046687" y="5349328"/>
            <a:ext cx="2003141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1800" b="0" i="0" u="none" strike="noStrike" baseline="0" dirty="0">
                <a:solidFill>
                  <a:srgbClr val="FF0000"/>
                </a:solidFill>
                <a:latin typeface="CIDFont+F2"/>
              </a:rPr>
              <a:t>Si délais -2 pt</a:t>
            </a: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F263A37-D403-9387-5AB0-D5E4AD18325A}"/>
              </a:ext>
            </a:extLst>
          </p:cNvPr>
          <p:cNvSpPr txBox="1"/>
          <p:nvPr/>
        </p:nvSpPr>
        <p:spPr>
          <a:xfrm>
            <a:off x="9481089" y="6478165"/>
            <a:ext cx="2018654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3600" b="0" i="0" u="none" strike="noStrike" baseline="0" dirty="0">
                <a:solidFill>
                  <a:srgbClr val="0000FF"/>
                </a:solidFill>
                <a:latin typeface="CIDFont+F2"/>
              </a:rPr>
              <a:t>diamètre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216659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0" name="Tableau"/>
          <p:cNvGraphicFramePr/>
          <p:nvPr>
            <p:extLst>
              <p:ext uri="{D42A27DB-BD31-4B8C-83A1-F6EECF244321}">
                <p14:modId xmlns:p14="http://schemas.microsoft.com/office/powerpoint/2010/main" val="3761585743"/>
              </p:ext>
            </p:extLst>
          </p:nvPr>
        </p:nvGraphicFramePr>
        <p:xfrm>
          <a:off x="381000" y="2537300"/>
          <a:ext cx="12242800" cy="287413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4135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d’un vol horizontal positif, le modèle effectue un tour et ½ de vrille positive puis à la fin de la descente verticale effectue 1/4 de boucle tirée</a:t>
                      </a:r>
                      <a:r>
                        <a:rPr lang="fr-FR" sz="2000" baseline="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se retrouver en vol horizontal positif.</a:t>
                      </a:r>
                    </a:p>
                    <a:p>
                      <a:pPr marL="0" indent="0" algn="l">
                        <a:lnSpc>
                          <a:spcPct val="120000"/>
                        </a:lnSpc>
                        <a:spcBef>
                          <a:spcPts val="100"/>
                        </a:spcBef>
                        <a:buSzPct val="82000"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endParaRPr lang="fr-FR" sz="2000" noProof="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8" name="Tableau"/>
          <p:cNvGraphicFramePr/>
          <p:nvPr>
            <p:extLst>
              <p:ext uri="{D42A27DB-BD31-4B8C-83A1-F6EECF244321}">
                <p14:modId xmlns:p14="http://schemas.microsoft.com/office/powerpoint/2010/main" val="258433333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9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10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Vrille 1 tour et ½.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13</a:t>
                      </a: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9" name="Erreurs possibles"/>
          <p:cNvSpPr/>
          <p:nvPr/>
        </p:nvSpPr>
        <p:spPr>
          <a:xfrm>
            <a:off x="505301" y="5411435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60" name="L'angle de la trajectoire de montée n'est pas vertical.…"/>
          <p:cNvSpPr/>
          <p:nvPr/>
        </p:nvSpPr>
        <p:spPr>
          <a:xfrm>
            <a:off x="505301" y="5902683"/>
            <a:ext cx="12242800" cy="35830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1" spcCol="61214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L'avion doit s'approcher de la vrille les ailes à plat</a:t>
            </a:r>
            <a:r>
              <a:rPr lang="fr-FR" sz="2000" b="0" i="0" u="none" strike="noStrike" baseline="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Absence de décrochage (entrée avec les ailerons ou déclenché) 0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ligne d’entrée de la vrille n’est pas une trajectoire corrigée par rapport au vent.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Au point de décrochage, les ailes ne sont pas à l’horizontal.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décrochage et la chute de l’aile qui indiquent le début de l’autorotation ne se produisent pas simultanément.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>
                <a:latin typeface="CIDFont+F2"/>
              </a:rPr>
              <a:t>L</a:t>
            </a:r>
            <a:r>
              <a:rPr lang="fr-FR" sz="1800" b="0" i="0" u="none" strike="noStrike" baseline="0" dirty="0">
                <a:latin typeface="CIDFont+F2"/>
              </a:rPr>
              <a:t>e nez de l’avion avec les ailes doit tomber avant la rotation, si non 0 pt</a:t>
            </a:r>
            <a:r>
              <a:rPr lang="fr-FR" sz="200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vrille ne s’arrête pas précisément à un tour et ½.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Pas de segment de ligne verticale après la vrille.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3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endParaRPr lang="fr-FR" sz="1800" dirty="0"/>
          </a:p>
        </p:txBody>
      </p:sp>
      <p:grpSp>
        <p:nvGrpSpPr>
          <p:cNvPr id="24" name="Groupe 6">
            <a:extLst>
              <a:ext uri="{FF2B5EF4-FFF2-40B4-BE49-F238E27FC236}">
                <a16:creationId xmlns:a16="http://schemas.microsoft.com/office/drawing/2014/main" id="{D030775C-0921-474A-B658-51B070118C7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5" name="Picture 2" descr="logo masque carré web 1">
              <a:extLst>
                <a:ext uri="{FF2B5EF4-FFF2-40B4-BE49-F238E27FC236}">
                  <a16:creationId xmlns:a16="http://schemas.microsoft.com/office/drawing/2014/main" id="{53D5DF18-B288-438B-821C-676BBF5AB6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ZoneTexte 3">
              <a:extLst>
                <a:ext uri="{FF2B5EF4-FFF2-40B4-BE49-F238E27FC236}">
                  <a16:creationId xmlns:a16="http://schemas.microsoft.com/office/drawing/2014/main" id="{402A5AC0-F42A-4C73-AA0F-037C586227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7" name="Voltige Grand Modèle">
            <a:extLst>
              <a:ext uri="{FF2B5EF4-FFF2-40B4-BE49-F238E27FC236}">
                <a16:creationId xmlns:a16="http://schemas.microsoft.com/office/drawing/2014/main" id="{8D0A3BB3-60DF-429E-9529-0FC677243AEC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29" name="Programme connu catégorie Espoir 2018">
            <a:extLst>
              <a:ext uri="{FF2B5EF4-FFF2-40B4-BE49-F238E27FC236}">
                <a16:creationId xmlns:a16="http://schemas.microsoft.com/office/drawing/2014/main" id="{264ACFFE-04A6-4049-AAD1-ECD8237BD5C0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9A9C7BC-927B-4752-9291-1F9CCA283A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156" y="2680998"/>
            <a:ext cx="1635166" cy="249362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tige Grand Modèle"/>
          <p:cNvSpPr>
            <a:spLocks noGrp="1"/>
          </p:cNvSpPr>
          <p:nvPr>
            <p:ph type="title"/>
          </p:nvPr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5000"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4400" noProof="0" dirty="0"/>
              <a:t>Avion Voltige Grand Modèle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CE72327F-E4C6-4754-A988-2FB4E190CD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8" name="Picture 2" descr="logo masque carré web 1">
              <a:extLst>
                <a:ext uri="{FF2B5EF4-FFF2-40B4-BE49-F238E27FC236}">
                  <a16:creationId xmlns:a16="http://schemas.microsoft.com/office/drawing/2014/main" id="{312ACFFD-4FFE-45C3-A251-64C65CBC4E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ZoneTexte 3">
              <a:extLst>
                <a:ext uri="{FF2B5EF4-FFF2-40B4-BE49-F238E27FC236}">
                  <a16:creationId xmlns:a16="http://schemas.microsoft.com/office/drawing/2014/main" id="{D023C9C0-5E56-4321-B6B9-C12E9D91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0" name="Programme connu catégorie Espoir 2018">
            <a:extLst>
              <a:ext uri="{FF2B5EF4-FFF2-40B4-BE49-F238E27FC236}">
                <a16:creationId xmlns:a16="http://schemas.microsoft.com/office/drawing/2014/main" id="{C842E562-27D3-4374-963B-89CC5F1C9FFF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2E9C14D-B58C-7509-4066-EC49A796D3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614" y="1631950"/>
            <a:ext cx="5353062" cy="758558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AE7A33A-D20E-3CD8-1785-0AEA0F66B5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2676" y="1655700"/>
            <a:ext cx="5353062" cy="756411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ste des figures du programme de vol et coefficients associés"/>
          <p:cNvSpPr/>
          <p:nvPr/>
        </p:nvSpPr>
        <p:spPr>
          <a:xfrm>
            <a:off x="381000" y="1425700"/>
            <a:ext cx="12242800" cy="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defRPr sz="2500">
                <a:solidFill>
                  <a:srgbClr val="558AAB"/>
                </a:solidFill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lvl1pPr>
          </a:lstStyle>
          <a:p>
            <a:r>
              <a:t>Liste des figures du programme de vol et coefficients associés</a:t>
            </a:r>
          </a:p>
        </p:txBody>
      </p:sp>
      <p:graphicFrame>
        <p:nvGraphicFramePr>
          <p:cNvPr id="134" name="Tableau"/>
          <p:cNvGraphicFramePr/>
          <p:nvPr>
            <p:extLst>
              <p:ext uri="{D42A27DB-BD31-4B8C-83A1-F6EECF244321}">
                <p14:modId xmlns:p14="http://schemas.microsoft.com/office/powerpoint/2010/main" val="2137133794"/>
              </p:ext>
            </p:extLst>
          </p:nvPr>
        </p:nvGraphicFramePr>
        <p:xfrm>
          <a:off x="381000" y="1930075"/>
          <a:ext cx="12133997" cy="7794612"/>
        </p:xfrm>
        <a:graphic>
          <a:graphicData uri="http://schemas.openxmlformats.org/drawingml/2006/table">
            <a:tbl>
              <a:tblPr firstRow="1">
                <a:tableStyleId>{C7B018BB-80A7-4F77-B60F-C8B233D01FF8}</a:tableStyleId>
              </a:tblPr>
              <a:tblGrid>
                <a:gridCol w="86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5330"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N°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Description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Coefficient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b="0" i="0" u="none" strike="noStrike" cap="none" spc="0" baseline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 Medium"/>
                          <a:cs typeface="Gotham Condensed Medium"/>
                          <a:sym typeface="Gotham Condensed Medium"/>
                        </a:rPr>
                        <a:t> 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 Medium"/>
                          <a:cs typeface="Gotham Condensed Medium"/>
                          <a:sym typeface="Gotham Condensed Medium"/>
                        </a:rPr>
                        <a:t>T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onneau.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Entrée à plat, 1 tonneau complet, sortie à plat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10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Dent de requin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Tirer pour une montée à 45°, 1/2 tonneau, tirer pour une descente verticale, tirer pour une sortie à plat.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18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Humpty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</a:t>
                      </a: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bump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verticale, tirer 1/2 boucle et descente verticale, tirer pour une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13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Humpty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</a:t>
                      </a: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bump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diagonal.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à 45°, 1/2 tonneau, tirer 1/2 boucle et descente à 45°, tirer pour une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18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5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Boucle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Boucle tirée.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10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6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Renversement.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verticale, au sommet il renverse pour réaliser une descente verticale, tirer pour une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17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7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5/8 de boucle vertical (clef).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à 45°, tirer 5/8 de boucle et descente verticale, 1/2 tonneau, tirer pour une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16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8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1/2 huit cubain.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5/8 de boucle et une descente à 45° en vol dos, 1/2 tonneau, tirer pour une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14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9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Immelmann,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1/2 boucle, 1/2 tonneau en sortie, sortie à plat.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</a:t>
                      </a: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0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74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10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Vrille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1 tour et 1/2 de rotation, tirer pour une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13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0746">
                <a:tc gridSpan="2"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Total coefficients :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B w="0"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139</a:t>
                      </a:r>
                      <a:endParaRPr sz="3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11" name="Groupe 6">
            <a:extLst>
              <a:ext uri="{FF2B5EF4-FFF2-40B4-BE49-F238E27FC236}">
                <a16:creationId xmlns:a16="http://schemas.microsoft.com/office/drawing/2014/main" id="{33AD1CBB-9B73-4DFC-9420-B9264AFE278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2" name="Picture 2" descr="logo masque carré web 1">
              <a:extLst>
                <a:ext uri="{FF2B5EF4-FFF2-40B4-BE49-F238E27FC236}">
                  <a16:creationId xmlns:a16="http://schemas.microsoft.com/office/drawing/2014/main" id="{793E6F95-77AE-4E3D-8BE2-CE221B10C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ZoneTexte 3">
              <a:extLst>
                <a:ext uri="{FF2B5EF4-FFF2-40B4-BE49-F238E27FC236}">
                  <a16:creationId xmlns:a16="http://schemas.microsoft.com/office/drawing/2014/main" id="{6B6375C4-B8CC-4DDE-A7B1-16656941F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5" name="Voltige Grand Modèle">
            <a:extLst>
              <a:ext uri="{FF2B5EF4-FFF2-40B4-BE49-F238E27FC236}">
                <a16:creationId xmlns:a16="http://schemas.microsoft.com/office/drawing/2014/main" id="{6BA4C859-D9BB-4081-9402-B910A900DD70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7" name="Programme connu catégorie Espoir 2018">
            <a:extLst>
              <a:ext uri="{FF2B5EF4-FFF2-40B4-BE49-F238E27FC236}">
                <a16:creationId xmlns:a16="http://schemas.microsoft.com/office/drawing/2014/main" id="{46B7EE94-7E01-4D64-9AB8-AB67B2BBCD62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sp>
        <p:nvSpPr>
          <p:cNvPr id="9" name="GT avion de voltige…">
            <a:extLst>
              <a:ext uri="{FF2B5EF4-FFF2-40B4-BE49-F238E27FC236}">
                <a16:creationId xmlns:a16="http://schemas.microsoft.com/office/drawing/2014/main" id="{73125013-1606-49B9-A26E-DDA7B1947263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" name="Tableau"/>
          <p:cNvGraphicFramePr/>
          <p:nvPr>
            <p:extLst>
              <p:ext uri="{D42A27DB-BD31-4B8C-83A1-F6EECF244321}">
                <p14:modId xmlns:p14="http://schemas.microsoft.com/office/powerpoint/2010/main" val="3292598120"/>
              </p:ext>
            </p:extLst>
          </p:nvPr>
        </p:nvGraphicFramePr>
        <p:xfrm>
          <a:off x="381000" y="2537299"/>
          <a:ext cx="12242800" cy="34274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745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horizontal positif, le modèle effectue un tonneau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revenir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en vol horizontal positif</a:t>
                      </a:r>
                      <a:endParaRPr lang="fr-FR" sz="200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" name="Tableau"/>
          <p:cNvGraphicFramePr/>
          <p:nvPr>
            <p:extLst>
              <p:ext uri="{D42A27DB-BD31-4B8C-83A1-F6EECF244321}">
                <p14:modId xmlns:p14="http://schemas.microsoft.com/office/powerpoint/2010/main" val="4148418522"/>
              </p:ext>
            </p:extLst>
          </p:nvPr>
        </p:nvGraphicFramePr>
        <p:xfrm>
          <a:off x="381000" y="1648298"/>
          <a:ext cx="12242800" cy="849241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9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24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Tonneau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6" name="Erreurs possibles"/>
          <p:cNvSpPr/>
          <p:nvPr/>
        </p:nvSpPr>
        <p:spPr>
          <a:xfrm>
            <a:off x="381000" y="5768249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</a:t>
            </a:r>
            <a:r>
              <a:rPr sz="2400" dirty="0"/>
              <a:t> </a:t>
            </a:r>
            <a:r>
              <a:rPr lang="fr-FR" sz="2400" dirty="0"/>
              <a:t>possibles</a:t>
            </a:r>
          </a:p>
        </p:txBody>
      </p:sp>
      <p:sp>
        <p:nvSpPr>
          <p:cNvPr id="187" name="La trajectoire à 45° dans la montée n'est pas respectée.…"/>
          <p:cNvSpPr/>
          <p:nvPr/>
        </p:nvSpPr>
        <p:spPr>
          <a:xfrm>
            <a:off x="381001" y="6218549"/>
            <a:ext cx="7425690" cy="2513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F7C0F648-422F-4637-AC41-23558C7757D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78551C13-2B9E-4DCE-88BB-23E7EE868A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BDA9DAEE-0FE6-4557-9030-B8F245C7F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972AC0F-3163-412D-BFDE-20AC22FF28EA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7" name="Programme connu catégorie Espoir 2018">
            <a:extLst>
              <a:ext uri="{FF2B5EF4-FFF2-40B4-BE49-F238E27FC236}">
                <a16:creationId xmlns:a16="http://schemas.microsoft.com/office/drawing/2014/main" id="{F37A58D4-AAE2-4A98-A8F4-D4FB01740C76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04871E34-BF99-4120-9201-45D74ED01599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2B6646F-A24A-4CB2-694F-673446F5C1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09" y="3625726"/>
            <a:ext cx="2705478" cy="99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4022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au"/>
          <p:cNvGraphicFramePr/>
          <p:nvPr>
            <p:extLst>
              <p:ext uri="{D42A27DB-BD31-4B8C-83A1-F6EECF244321}">
                <p14:modId xmlns:p14="http://schemas.microsoft.com/office/powerpoint/2010/main" val="2372581554"/>
              </p:ext>
            </p:extLst>
          </p:nvPr>
        </p:nvGraphicFramePr>
        <p:xfrm>
          <a:off x="381000" y="2537299"/>
          <a:ext cx="12242800" cy="34274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745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sz="280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d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’un 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vol horizontal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positif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à 45°, 1/2 tonneau, tirer pour une descente verticale, tirer pour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revenir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en vol horizontal positif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au"/>
          <p:cNvGraphicFramePr/>
          <p:nvPr>
            <p:extLst>
              <p:ext uri="{D42A27DB-BD31-4B8C-83A1-F6EECF244321}">
                <p14:modId xmlns:p14="http://schemas.microsoft.com/office/powerpoint/2010/main" val="3364724507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7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Dent de requin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1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8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3" name="Erreurs possibles"/>
          <p:cNvSpPr/>
          <p:nvPr/>
        </p:nvSpPr>
        <p:spPr>
          <a:xfrm>
            <a:off x="629002" y="5816406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</a:p>
        </p:txBody>
      </p:sp>
      <p:sp>
        <p:nvSpPr>
          <p:cNvPr id="174" name="La ligne d’entrée de la vrille n’est pas une trajectoire corrigée par rapport au vent.…"/>
          <p:cNvSpPr/>
          <p:nvPr/>
        </p:nvSpPr>
        <p:spPr>
          <a:xfrm>
            <a:off x="381000" y="6415847"/>
            <a:ext cx="12242800" cy="3216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montée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½ tonneau n’est pas centré sur la montée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½ tonneau à 45° ne fait pas 180°.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d’entrée et de sortie ne sont pas horizontales.</a:t>
            </a:r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82448EAF-0988-4D13-B852-E45BE31D225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FDCEA243-7131-4F4A-BB0C-5DD15F28A4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E8AFBE80-DD15-4E39-A41D-0A5C9E479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7" name="Voltige Grand Modèle">
            <a:extLst>
              <a:ext uri="{FF2B5EF4-FFF2-40B4-BE49-F238E27FC236}">
                <a16:creationId xmlns:a16="http://schemas.microsoft.com/office/drawing/2014/main" id="{5F418377-D70C-467A-8896-E065953C284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9" name="Programme connu catégorie Espoir 2018">
            <a:extLst>
              <a:ext uri="{FF2B5EF4-FFF2-40B4-BE49-F238E27FC236}">
                <a16:creationId xmlns:a16="http://schemas.microsoft.com/office/drawing/2014/main" id="{BC0CE7B2-CD3B-4D31-B3F2-50637F1B1313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13A764DE-CD48-429F-9259-5D1B2000C673}"/>
              </a:ext>
            </a:extLst>
          </p:cNvPr>
          <p:cNvGrpSpPr/>
          <p:nvPr/>
        </p:nvGrpSpPr>
        <p:grpSpPr>
          <a:xfrm>
            <a:off x="8109284" y="6172770"/>
            <a:ext cx="3861558" cy="1597261"/>
            <a:chOff x="8909326" y="7494273"/>
            <a:chExt cx="3861558" cy="1597261"/>
          </a:xfrm>
        </p:grpSpPr>
        <p:sp>
          <p:nvSpPr>
            <p:cNvPr id="18" name="Rectangle">
              <a:extLst>
                <a:ext uri="{FF2B5EF4-FFF2-40B4-BE49-F238E27FC236}">
                  <a16:creationId xmlns:a16="http://schemas.microsoft.com/office/drawing/2014/main" id="{BB48135D-13C9-4818-9D13-5AE77B47DDAE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" name="Règle de jugement des rayons">
              <a:extLst>
                <a:ext uri="{FF2B5EF4-FFF2-40B4-BE49-F238E27FC236}">
                  <a16:creationId xmlns:a16="http://schemas.microsoft.com/office/drawing/2014/main" id="{14FE8BD0-F4F6-4540-9F3F-8109A2A51AC6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21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7CD9718A-FEFC-41E7-B775-6FD6760DDC02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22" name="Image 21">
            <a:extLst>
              <a:ext uri="{FF2B5EF4-FFF2-40B4-BE49-F238E27FC236}">
                <a16:creationId xmlns:a16="http://schemas.microsoft.com/office/drawing/2014/main" id="{23584D35-0862-4608-8AA7-2CED4051A6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9284" y="6745356"/>
            <a:ext cx="288759" cy="288927"/>
          </a:xfrm>
          <a:prstGeom prst="rect">
            <a:avLst/>
          </a:prstGeom>
        </p:spPr>
      </p:pic>
      <p:sp>
        <p:nvSpPr>
          <p:cNvPr id="23" name="GT avion de voltige…">
            <a:extLst>
              <a:ext uri="{FF2B5EF4-FFF2-40B4-BE49-F238E27FC236}">
                <a16:creationId xmlns:a16="http://schemas.microsoft.com/office/drawing/2014/main" id="{56666274-7DAE-49CB-AA33-E1E5E0566BEA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99EB3DC-2B3F-B283-A4E4-58AFE5FF5A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002" y="2658561"/>
            <a:ext cx="2090447" cy="316891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0C51A2E-1F43-E8C5-76C3-C4B65435FD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239" y="3648267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CDBB724A-9736-B3CE-43AB-4A4E5D97D3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7265" y="3418414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8811051-A777-B202-AA0B-70725E500B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7264" y="5131851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3021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2281532758"/>
              </p:ext>
            </p:extLst>
          </p:nvPr>
        </p:nvGraphicFramePr>
        <p:xfrm>
          <a:off x="381000" y="2537299"/>
          <a:ext cx="12242800" cy="24866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66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verticale, tirer 1/2 boucle et descente verticale, tirer pour une sortie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en vol horizontal 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1262180923"/>
              </p:ext>
            </p:extLst>
          </p:nvPr>
        </p:nvGraphicFramePr>
        <p:xfrm>
          <a:off x="381000" y="1667490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3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Humpy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Bump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13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81000" y="4941024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err="1"/>
              <a:t>Erreurs</a:t>
            </a:r>
            <a:r>
              <a:rPr sz="2400"/>
              <a:t> </a:t>
            </a:r>
            <a:r>
              <a:rPr sz="2400" err="1"/>
              <a:t>possibles</a:t>
            </a:r>
            <a:endParaRPr sz="2400"/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381000" y="5466723"/>
            <a:ext cx="12512040" cy="428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lignes en montée et descente ne sont pas verticales.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½ boucle doit être parfaitement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horizontale des ailes, déviation de la trajectoire -0,5 pt / 5°</a:t>
            </a:r>
            <a:r>
              <a:rPr lang="fr-FR" sz="2000" dirty="0"/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AC9BB79A-BAF8-4E18-8D54-37D853C11D38}"/>
              </a:ext>
            </a:extLst>
          </p:cNvPr>
          <p:cNvGrpSpPr/>
          <p:nvPr/>
        </p:nvGrpSpPr>
        <p:grpSpPr>
          <a:xfrm>
            <a:off x="7885624" y="7086587"/>
            <a:ext cx="3861558" cy="1597261"/>
            <a:chOff x="8909326" y="7494273"/>
            <a:chExt cx="3861558" cy="1597261"/>
          </a:xfrm>
        </p:grpSpPr>
        <p:sp>
          <p:nvSpPr>
            <p:cNvPr id="32" name="Rectangle">
              <a:extLst>
                <a:ext uri="{FF2B5EF4-FFF2-40B4-BE49-F238E27FC236}">
                  <a16:creationId xmlns:a16="http://schemas.microsoft.com/office/drawing/2014/main" id="{411DF303-1FF5-4CF3-8580-11EE7A4D5902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Règle de jugement des rayons">
              <a:extLst>
                <a:ext uri="{FF2B5EF4-FFF2-40B4-BE49-F238E27FC236}">
                  <a16:creationId xmlns:a16="http://schemas.microsoft.com/office/drawing/2014/main" id="{67AE76F7-5FFF-4622-8EF0-73A06DAFC102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2B85F4CC-2720-4757-B077-D0B751A3F115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BFECE6F2-4DD1-4F9A-A9DF-63AEE2E85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624" y="7659173"/>
            <a:ext cx="288759" cy="288927"/>
          </a:xfrm>
          <a:prstGeom prst="rect">
            <a:avLst/>
          </a:prstGeom>
        </p:spPr>
      </p:pic>
      <p:sp>
        <p:nvSpPr>
          <p:cNvPr id="36" name="Programme connu catégorie Espoir 2018">
            <a:extLst>
              <a:ext uri="{FF2B5EF4-FFF2-40B4-BE49-F238E27FC236}">
                <a16:creationId xmlns:a16="http://schemas.microsoft.com/office/drawing/2014/main" id="{D3F92992-1FA2-44A9-AFBA-13ADA8B20156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2A5D4C9-5E27-ACE9-9894-1EE967EBDE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719" y="2737969"/>
            <a:ext cx="1981477" cy="2095792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B02A299B-3674-B140-974A-064069DC7E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9568" y="2992924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A3B8F716-606A-5F57-3A22-270966FC3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7560" y="3915504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63952E0-0C1E-75A4-E69C-9E3578C9F3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0738" y="4329474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16571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Tableau"/>
          <p:cNvGraphicFramePr/>
          <p:nvPr>
            <p:extLst>
              <p:ext uri="{D42A27DB-BD31-4B8C-83A1-F6EECF244321}">
                <p14:modId xmlns:p14="http://schemas.microsoft.com/office/powerpoint/2010/main" val="2845696149"/>
              </p:ext>
            </p:extLst>
          </p:nvPr>
        </p:nvGraphicFramePr>
        <p:xfrm>
          <a:off x="381000" y="2537299"/>
          <a:ext cx="12242800" cy="182078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0784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lang="fr-FR" sz="2800" noProof="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noProof="0" dirty="0"/>
                        <a:t>A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à 45°, 1/2 tonneau, tirer 1/2 boucle et descente à 45°, tirer pour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revenir </a:t>
                      </a:r>
                      <a:r>
                        <a:rPr lang="fr-FR" sz="2000" noProof="0" dirty="0"/>
                        <a:t>en vol horizontal positif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35353"/>
                        </a:solidFill>
                        <a:uFillTx/>
                        <a:latin typeface="Gotham Condensed"/>
                        <a:sym typeface="Gill Sans Light"/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2" name="Erreurs possibles"/>
          <p:cNvSpPr/>
          <p:nvPr/>
        </p:nvSpPr>
        <p:spPr>
          <a:xfrm>
            <a:off x="381001" y="5342188"/>
            <a:ext cx="2948758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</a:p>
        </p:txBody>
      </p:sp>
      <p:sp>
        <p:nvSpPr>
          <p:cNvPr id="143" name="Les rotations du tonneau à 2 facettes en entrée (2x180°) ne sont respectées.…"/>
          <p:cNvSpPr/>
          <p:nvPr/>
        </p:nvSpPr>
        <p:spPr>
          <a:xfrm>
            <a:off x="392875" y="6012056"/>
            <a:ext cx="10888979" cy="3472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montée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½ tonneau n’est pas centré sur la montée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½ tonneau à 45° ne fait pas 180°.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½ boucle doit être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descente doit être à 45°, parallèle à la montée.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aphicFrame>
        <p:nvGraphicFramePr>
          <p:cNvPr id="144" name="Tableau"/>
          <p:cNvGraphicFramePr/>
          <p:nvPr>
            <p:extLst>
              <p:ext uri="{D42A27DB-BD31-4B8C-83A1-F6EECF244321}">
                <p14:modId xmlns:p14="http://schemas.microsoft.com/office/powerpoint/2010/main" val="1528127958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4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Humpty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 </a:t>
                      </a: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bump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 diagonal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18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8" name="Groupe 6">
            <a:extLst>
              <a:ext uri="{FF2B5EF4-FFF2-40B4-BE49-F238E27FC236}">
                <a16:creationId xmlns:a16="http://schemas.microsoft.com/office/drawing/2014/main" id="{24BE5BE6-404B-48A2-9D17-7176B8C0A7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9" name="Picture 2" descr="logo masque carré web 1">
              <a:extLst>
                <a:ext uri="{FF2B5EF4-FFF2-40B4-BE49-F238E27FC236}">
                  <a16:creationId xmlns:a16="http://schemas.microsoft.com/office/drawing/2014/main" id="{2735688D-FE7F-4A04-B746-EC45FB21B1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ZoneTexte 3">
              <a:extLst>
                <a:ext uri="{FF2B5EF4-FFF2-40B4-BE49-F238E27FC236}">
                  <a16:creationId xmlns:a16="http://schemas.microsoft.com/office/drawing/2014/main" id="{43EB4944-4D9B-4BF2-B69A-F6D530C27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FB86446-F97C-4D05-8C99-90F5D5A7F22E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2" name="Programme connu catégorie Espoir 2018">
            <a:extLst>
              <a:ext uri="{FF2B5EF4-FFF2-40B4-BE49-F238E27FC236}">
                <a16:creationId xmlns:a16="http://schemas.microsoft.com/office/drawing/2014/main" id="{5B2C6AFF-DA8E-4F43-B3AA-2254A0F107A4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0958A76B-F731-4494-B622-C17509A04B00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892A2D6-C6B7-3120-385C-F1657FE2A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09" y="2616055"/>
            <a:ext cx="2794421" cy="228787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D20ADAE-6EB6-C39A-77D7-429DD4D217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9379" y="3670597"/>
            <a:ext cx="288759" cy="28892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EB51CC1-EC0D-C1E9-C4B9-1FABE9FE91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3154" y="2996996"/>
            <a:ext cx="288759" cy="28892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AC61D32-824C-FF1B-E525-FE2793E97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2019" y="4296840"/>
            <a:ext cx="288759" cy="288927"/>
          </a:xfrm>
          <a:prstGeom prst="rect">
            <a:avLst/>
          </a:prstGeom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B4BA6406-C787-B1AE-6028-80E32BA582C2}"/>
              </a:ext>
            </a:extLst>
          </p:cNvPr>
          <p:cNvGrpSpPr/>
          <p:nvPr/>
        </p:nvGrpSpPr>
        <p:grpSpPr>
          <a:xfrm>
            <a:off x="7885624" y="7086587"/>
            <a:ext cx="3861558" cy="1597261"/>
            <a:chOff x="8909326" y="7494273"/>
            <a:chExt cx="3861558" cy="1597261"/>
          </a:xfrm>
        </p:grpSpPr>
        <p:sp>
          <p:nvSpPr>
            <p:cNvPr id="9" name="Rectangle">
              <a:extLst>
                <a:ext uri="{FF2B5EF4-FFF2-40B4-BE49-F238E27FC236}">
                  <a16:creationId xmlns:a16="http://schemas.microsoft.com/office/drawing/2014/main" id="{A30F41AC-EC12-4432-4D47-BF43B1D1B0F8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" name="Règle de jugement des rayons">
              <a:extLst>
                <a:ext uri="{FF2B5EF4-FFF2-40B4-BE49-F238E27FC236}">
                  <a16:creationId xmlns:a16="http://schemas.microsoft.com/office/drawing/2014/main" id="{448B91D3-0324-6936-07DD-4ADD74E361B9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11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3C60CE86-9548-97B7-0AA8-AAD015B20A47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13" name="Image 12">
            <a:extLst>
              <a:ext uri="{FF2B5EF4-FFF2-40B4-BE49-F238E27FC236}">
                <a16:creationId xmlns:a16="http://schemas.microsoft.com/office/drawing/2014/main" id="{148AC5A2-7BC5-3E8A-AA99-8CB24CD855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5624" y="7659173"/>
            <a:ext cx="288759" cy="28892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Tableau"/>
          <p:cNvGraphicFramePr/>
          <p:nvPr>
            <p:extLst>
              <p:ext uri="{D42A27DB-BD31-4B8C-83A1-F6EECF244321}">
                <p14:modId xmlns:p14="http://schemas.microsoft.com/office/powerpoint/2010/main" val="32241125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Boucle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1" name="Tableau"/>
          <p:cNvGraphicFramePr/>
          <p:nvPr>
            <p:extLst>
              <p:ext uri="{D42A27DB-BD31-4B8C-83A1-F6EECF244321}">
                <p14:modId xmlns:p14="http://schemas.microsoft.com/office/powerpoint/2010/main" val="2135762391"/>
              </p:ext>
            </p:extLst>
          </p:nvPr>
        </p:nvGraphicFramePr>
        <p:xfrm>
          <a:off x="202526" y="2398637"/>
          <a:ext cx="12242800" cy="34274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745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buFontTx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horizontal positif, le modèle effectue une boucle tirée pour se retrouver en vol horizontal positif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35353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" name="Erreurs possibles"/>
          <p:cNvSpPr/>
          <p:nvPr/>
        </p:nvSpPr>
        <p:spPr>
          <a:xfrm>
            <a:off x="505301" y="5015752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  <a:endParaRPr sz="2400" dirty="0"/>
          </a:p>
        </p:txBody>
      </p:sp>
      <p:sp>
        <p:nvSpPr>
          <p:cNvPr id="164" name="Il y a une pose entre les 2 facettes d'un tonneau à 4 facettes et la 1/2 boucle.…"/>
          <p:cNvSpPr/>
          <p:nvPr/>
        </p:nvSpPr>
        <p:spPr>
          <a:xfrm>
            <a:off x="505302" y="5466052"/>
            <a:ext cx="6327973" cy="3427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rayon de la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boucle doit être parfaitement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Chaque variation de rayon -1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horizontale des ailes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de la trajectoire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Entrée et sortie horizontales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38C0A80F-F83E-41F4-95F3-28FA5A44B4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A19DA789-B9B6-4278-8DF8-1D6ADEA65E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1F35F03D-717B-4229-AA51-C2452BDBC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8" name="Voltige Grand Modèle">
            <a:extLst>
              <a:ext uri="{FF2B5EF4-FFF2-40B4-BE49-F238E27FC236}">
                <a16:creationId xmlns:a16="http://schemas.microsoft.com/office/drawing/2014/main" id="{B2329524-2744-4466-B54A-BDA866509800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28" name="Programme connu catégorie Espoir 2018">
            <a:extLst>
              <a:ext uri="{FF2B5EF4-FFF2-40B4-BE49-F238E27FC236}">
                <a16:creationId xmlns:a16="http://schemas.microsoft.com/office/drawing/2014/main" id="{44C076CE-B2FE-49B8-BB83-B6FE6ABAC425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EBD28570-D713-419A-BE73-FD8AB5C88531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75021D8-A3DB-6D75-DD79-58AC2AF1E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897260"/>
            <a:ext cx="3153215" cy="215295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4AD152E8-4A00-54F1-338D-31ED1D20A7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3275" y="6163419"/>
            <a:ext cx="4767886" cy="172994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Tableau"/>
          <p:cNvGraphicFramePr/>
          <p:nvPr>
            <p:extLst>
              <p:ext uri="{D42A27DB-BD31-4B8C-83A1-F6EECF244321}">
                <p14:modId xmlns:p14="http://schemas.microsoft.com/office/powerpoint/2010/main" val="2144321111"/>
              </p:ext>
            </p:extLst>
          </p:nvPr>
        </p:nvGraphicFramePr>
        <p:xfrm>
          <a:off x="381000" y="2537299"/>
          <a:ext cx="12242800" cy="289984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9848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A 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verticale, au sommet il renverse pour réaliser une descente verticale, tirer pour une sortie à plat.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vol horizontal 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8" name="Tableau"/>
          <p:cNvGraphicFramePr/>
          <p:nvPr>
            <p:extLst>
              <p:ext uri="{D42A27DB-BD31-4B8C-83A1-F6EECF244321}">
                <p14:modId xmlns:p14="http://schemas.microsoft.com/office/powerpoint/2010/main" val="1565523290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Renversement</a:t>
                      </a:r>
                      <a:endParaRPr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17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9" name="Erreurs possibles"/>
          <p:cNvSpPr/>
          <p:nvPr/>
        </p:nvSpPr>
        <p:spPr>
          <a:xfrm>
            <a:off x="381000" y="5677343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00" name="Les trajectoires montantes et descendantes ne sont pas parfaitement verticales.…"/>
          <p:cNvSpPr/>
          <p:nvPr/>
        </p:nvSpPr>
        <p:spPr>
          <a:xfrm>
            <a:off x="381000" y="6110353"/>
            <a:ext cx="11826631" cy="3543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montée et la descente verticale :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horizontale des ailes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de la trajectoire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Déduire 1pt par ½ envergure par rapport au CG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Pendule après le renversement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Trajectoire de vol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7AD4E085-D45F-4669-AAE1-6BE8E9819D9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B054B435-BBFC-436D-8D6F-00729F4E7A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F971BD46-950A-4F92-9E6A-27A4E4DFE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9D4BDF08-C0D8-45F3-80F8-1F33677A1F1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2" name="Programme connu catégorie Espoir 2018">
            <a:extLst>
              <a:ext uri="{FF2B5EF4-FFF2-40B4-BE49-F238E27FC236}">
                <a16:creationId xmlns:a16="http://schemas.microsoft.com/office/drawing/2014/main" id="{583B972F-D692-4E3D-9B7E-76FFC2021BA2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dirty="0"/>
              <a:t>Programme Connu catégorie Basic 2023</a:t>
            </a:r>
            <a:endParaRPr dirty="0"/>
          </a:p>
        </p:txBody>
      </p:sp>
      <p:sp>
        <p:nvSpPr>
          <p:cNvPr id="18" name="GT avion de voltige…">
            <a:extLst>
              <a:ext uri="{FF2B5EF4-FFF2-40B4-BE49-F238E27FC236}">
                <a16:creationId xmlns:a16="http://schemas.microsoft.com/office/drawing/2014/main" id="{1A645CF7-8BB3-4517-968D-B6A9C848A07B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F5A1492-BF66-77E4-BC64-5808540DD3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69" y="2537299"/>
            <a:ext cx="1435600" cy="323814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7E6B29E1-5135-B49B-D086-A6A60F86C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3043" y="3352744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22D6B85-8D9D-D997-1357-2743A5429F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3042" y="5216013"/>
            <a:ext cx="288759" cy="28892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5B2DA75-A609-0D81-049E-FFCA7DFB2E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96070" y="5216013"/>
            <a:ext cx="5778069" cy="305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358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Description_AVGM_programme_connu_Basic_2020" id="{9E2C8820-5920-435B-9BDB-0AC807B42EC2}" vid="{7AB91B20-EB11-4BD3-9132-64FB7BFC9B77}"/>
    </a:ext>
  </a:extLst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Description_AVGM_programme_connu_Basic_2020 Mathieu</Template>
  <TotalTime>94</TotalTime>
  <Words>1765</Words>
  <Application>Microsoft Office PowerPoint</Application>
  <PresentationFormat>Personnalisé</PresentationFormat>
  <Paragraphs>233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CIDFont+F2</vt:lpstr>
      <vt:lpstr>Gill Sans Light</vt:lpstr>
      <vt:lpstr>Gotham Condensed</vt:lpstr>
      <vt:lpstr>Gotham Condensed Medium</vt:lpstr>
      <vt:lpstr>Helvetica Neue</vt:lpstr>
      <vt:lpstr>Trebuchet MS</vt:lpstr>
      <vt:lpstr>Showroom</vt:lpstr>
      <vt:lpstr>Avion Voltige Grand Modèle</vt:lpstr>
      <vt:lpstr>Avion Voltige Grand Modèle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Avion Voltige Grand Modèle</dc:title>
  <dc:creator>Mathieu GLORY</dc:creator>
  <cp:lastModifiedBy>Alain DETRY</cp:lastModifiedBy>
  <cp:revision>17</cp:revision>
  <dcterms:created xsi:type="dcterms:W3CDTF">2019-12-18T10:19:13Z</dcterms:created>
  <dcterms:modified xsi:type="dcterms:W3CDTF">2023-04-13T08:31:12Z</dcterms:modified>
</cp:coreProperties>
</file>