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6" r:id="rId5"/>
    <p:sldId id="270" r:id="rId6"/>
    <p:sldId id="261" r:id="rId7"/>
    <p:sldId id="262" r:id="rId8"/>
    <p:sldId id="264" r:id="rId9"/>
    <p:sldId id="263" r:id="rId10"/>
    <p:sldId id="271" r:id="rId11"/>
    <p:sldId id="260" r:id="rId12"/>
    <p:sldId id="259" r:id="rId13"/>
    <p:sldId id="267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 snapToGrid="0" snapToObjects="1">
      <p:cViewPr varScale="1">
        <p:scale>
          <a:sx n="62" d="100"/>
          <a:sy n="62" d="100"/>
        </p:scale>
        <p:origin x="102" y="5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0" cy="32385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5270500"/>
            <a:ext cx="12293600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>
            <a:spLocks noGrp="1"/>
          </p:cNvSpPr>
          <p:nvPr>
            <p:ph type="body" sz="quarter" idx="13"/>
          </p:nvPr>
        </p:nvSpPr>
        <p:spPr>
          <a:xfrm>
            <a:off x="1270000" y="5689600"/>
            <a:ext cx="10464800" cy="5080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>
            <a:spLocks noGrp="1"/>
          </p:cNvSpPr>
          <p:nvPr>
            <p:ph type="body" sz="quarter" idx="14"/>
          </p:nvPr>
        </p:nvSpPr>
        <p:spPr>
          <a:xfrm>
            <a:off x="1270000" y="415290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« Saisissez une citation ici. »</a:t>
            </a:r>
          </a:p>
        </p:txBody>
      </p:sp>
      <p:sp>
        <p:nvSpPr>
          <p:cNvPr id="95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346200" y="520700"/>
            <a:ext cx="10388600" cy="5860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>
            <a:spLocks noGrp="1"/>
          </p:cNvSpPr>
          <p:nvPr>
            <p:ph type="title"/>
          </p:nvPr>
        </p:nvSpPr>
        <p:spPr>
          <a:xfrm>
            <a:off x="1270000" y="6908800"/>
            <a:ext cx="10464800" cy="12827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2" name="Texte niveau 1…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05600" y="609600"/>
            <a:ext cx="5359400" cy="7759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40" name="Texte niveau 1…"/>
          <p:cNvSpPr>
            <a:spLocks noGrp="1"/>
          </p:cNvSpPr>
          <p:nvPr>
            <p:ph type="body" sz="quarter" idx="1"/>
          </p:nvPr>
        </p:nvSpPr>
        <p:spPr>
          <a:xfrm>
            <a:off x="355600" y="4889500"/>
            <a:ext cx="5892800" cy="3886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</a:lvl1pPr>
            <a:lvl2pPr marL="0" indent="228600" algn="ctr">
              <a:spcBef>
                <a:spcPts val="0"/>
              </a:spcBef>
              <a:buSzTx/>
              <a:buNone/>
            </a:lvl2pPr>
            <a:lvl3pPr marL="0" indent="457200" algn="ctr">
              <a:spcBef>
                <a:spcPts val="0"/>
              </a:spcBef>
              <a:buSzTx/>
              <a:buNone/>
            </a:lvl3pPr>
            <a:lvl4pPr marL="0" indent="685800" algn="ctr">
              <a:spcBef>
                <a:spcPts val="0"/>
              </a:spcBef>
              <a:buSzTx/>
              <a:buNone/>
            </a:lvl4pPr>
            <a:lvl5pPr marL="0" indent="914400" algn="ctr">
              <a:spcBef>
                <a:spcPts val="0"/>
              </a:spcBef>
              <a:buSzTx/>
              <a:buNone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870700" y="2781300"/>
            <a:ext cx="5283200" cy="6184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>
            <a:spLocks noGrp="1"/>
          </p:cNvSpPr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>
            <a:lvl1pPr marL="520700" indent="-520700">
              <a:lnSpc>
                <a:spcPct val="120000"/>
              </a:lnSpc>
              <a:spcBef>
                <a:spcPts val="4600"/>
              </a:spcBef>
              <a:defRPr sz="4600"/>
            </a:lvl1pPr>
            <a:lvl2pPr marL="1041400" indent="-520700">
              <a:lnSpc>
                <a:spcPct val="120000"/>
              </a:lnSpc>
              <a:spcBef>
                <a:spcPts val="4600"/>
              </a:spcBef>
              <a:defRPr sz="4600"/>
            </a:lvl2pPr>
            <a:lvl3pPr marL="1562100" indent="-520700">
              <a:lnSpc>
                <a:spcPct val="120000"/>
              </a:lnSpc>
              <a:spcBef>
                <a:spcPts val="4600"/>
              </a:spcBef>
              <a:defRPr sz="4600"/>
            </a:lvl3pPr>
            <a:lvl4pPr marL="2082800" indent="-520700">
              <a:lnSpc>
                <a:spcPct val="120000"/>
              </a:lnSpc>
              <a:spcBef>
                <a:spcPts val="4600"/>
              </a:spcBef>
              <a:defRPr sz="4600"/>
            </a:lvl4pPr>
            <a:lvl5pPr marL="2603500" indent="-520700">
              <a:lnSpc>
                <a:spcPct val="120000"/>
              </a:lnSpc>
              <a:spcBef>
                <a:spcPts val="4600"/>
              </a:spcBef>
              <a:defRPr sz="4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654800" y="5029200"/>
            <a:ext cx="5803900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664613" y="508000"/>
            <a:ext cx="5803901" cy="421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533400" y="508000"/>
            <a:ext cx="580823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>
            <a:spLocks noGrp="1"/>
          </p:cNvSpPr>
          <p:nvPr>
            <p:ph type="body" idx="1"/>
          </p:nvPr>
        </p:nvSpPr>
        <p:spPr>
          <a:xfrm>
            <a:off x="355600" y="2730500"/>
            <a:ext cx="12293600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>
            <a:spLocks noGrp="1"/>
          </p:cNvSpPr>
          <p:nvPr>
            <p:ph type="sldNum" sz="quarter" idx="2"/>
          </p:nvPr>
        </p:nvSpPr>
        <p:spPr>
          <a:xfrm>
            <a:off x="6324599" y="9270999"/>
            <a:ext cx="342901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all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431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863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295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1727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1590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25908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30226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34544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3886200" marR="0" indent="-431800" algn="l" defTabSz="584200" rtl="0" latinLnBrk="0">
        <a:lnSpc>
          <a:spcPct val="100000"/>
        </a:lnSpc>
        <a:spcBef>
          <a:spcPts val="3800"/>
        </a:spcBef>
        <a:spcAft>
          <a:spcPts val="0"/>
        </a:spcAft>
        <a:buClrTx/>
        <a:buSzPct val="82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6.png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emf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Voltige Grand Modèle"/>
          <p:cNvSpPr>
            <a:spLocks noGrp="1"/>
          </p:cNvSpPr>
          <p:nvPr>
            <p:ph type="title"/>
          </p:nvPr>
        </p:nvSpPr>
        <p:spPr>
          <a:xfrm>
            <a:off x="497763" y="6908800"/>
            <a:ext cx="12009272" cy="12827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6000" noProof="0" dirty="0"/>
              <a:t>Avion Voltige Grand Modèle</a:t>
            </a:r>
          </a:p>
        </p:txBody>
      </p:sp>
      <p:sp>
        <p:nvSpPr>
          <p:cNvPr id="120" name="Programme connu catégorie Espoir 20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noProof="0" dirty="0"/>
              <a:t>Programme connu catégorie Sportsman 2023</a:t>
            </a:r>
          </a:p>
        </p:txBody>
      </p:sp>
      <p:pic>
        <p:nvPicPr>
          <p:cNvPr id="122" name="pasted-image.pdf" descr="pasted-image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638" y="821512"/>
            <a:ext cx="8321523" cy="582457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" name="Groupe 6">
            <a:extLst>
              <a:ext uri="{FF2B5EF4-FFF2-40B4-BE49-F238E27FC236}">
                <a16:creationId xmlns:a16="http://schemas.microsoft.com/office/drawing/2014/main" id="{F2B56071-DF90-4DFA-9137-D4AD7D12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E37B061B-A674-48E9-89F0-67CF7FFFD1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E189F112-6F25-431C-86DD-2E9CD1E642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2814751802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verticale, 1 tonneau complet, tirer 1/2 boucle et descente verticale, 3/4 de tonneau, tirer pour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se </a:t>
                      </a:r>
                      <a:r>
                        <a:rPr lang="fr-FR" sz="2000" dirty="0"/>
                        <a:t>retrouver en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148151177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7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Humpty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  <a:r>
                        <a:rPr lang="fr-FR" sz="2400" b="0" i="0" u="none" strike="noStrike" cap="none" spc="0" baseline="0" dirty="0" err="1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bump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5667532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possibles</a:t>
            </a:r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381000" y="6204161"/>
            <a:ext cx="12242800" cy="3040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montantes et descendantes ne sont pas parfaitement verticales.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rayon de la ½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tonneau n’est pas centré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¾  de tonneau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Il y a un changement de trajectoire à l'exécution des rotations.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¾ de tonneau dans la descente ne fait pas exactement 75°.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0" name="Programme connu catégorie Espoir 2018">
            <a:extLst>
              <a:ext uri="{FF2B5EF4-FFF2-40B4-BE49-F238E27FC236}">
                <a16:creationId xmlns:a16="http://schemas.microsoft.com/office/drawing/2014/main" id="{DC585CF1-B95E-4F44-BE55-8B7578ADFB5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9BB79A-BAF8-4E18-8D54-37D853C11D38}"/>
              </a:ext>
            </a:extLst>
          </p:cNvPr>
          <p:cNvGrpSpPr/>
          <p:nvPr/>
        </p:nvGrpSpPr>
        <p:grpSpPr>
          <a:xfrm>
            <a:off x="8259174" y="7616760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411DF303-1FF5-4CF3-8580-11EE7A4D5902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67AE76F7-5FFF-4622-8EF0-73A06DAFC10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B85F4CC-2720-4757-B077-D0B751A3F11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BFECE6F2-4DD1-4F9A-A9DF-63AEE2E85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3612" y="8169253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2DC0CF6-6B0D-DD34-E917-3BE44E02FC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1284" y="2619968"/>
            <a:ext cx="2103201" cy="301283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274F9A28-03C8-812E-0AD5-369941177A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3300" y="4261097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1E8D9B1-DAD9-AA99-9AC5-C3D135C2A8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7679" y="2768107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2CC9B92-0999-4F6A-F986-7B224BA78A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8168" y="4935356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314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0" name="Tableau"/>
          <p:cNvGraphicFramePr/>
          <p:nvPr>
            <p:extLst>
              <p:ext uri="{D42A27DB-BD31-4B8C-83A1-F6EECF244321}">
                <p14:modId xmlns:p14="http://schemas.microsoft.com/office/powerpoint/2010/main" val="2995892174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1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41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Montée 45°.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1" name="Tableau"/>
          <p:cNvGraphicFramePr/>
          <p:nvPr>
            <p:extLst>
              <p:ext uri="{D42A27DB-BD31-4B8C-83A1-F6EECF244321}">
                <p14:modId xmlns:p14="http://schemas.microsoft.com/office/powerpoint/2010/main" val="1983697102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i="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noProof="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positif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1 déclenché positif, pousser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pour un rétablissement positif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  <a:endParaRPr sz="2000" dirty="0">
                        <a:solidFill>
                          <a:srgbClr val="535353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3" name="Erreurs possibles"/>
          <p:cNvSpPr/>
          <p:nvPr/>
        </p:nvSpPr>
        <p:spPr>
          <a:xfrm>
            <a:off x="505301" y="5554801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  <a:endParaRPr sz="2400" dirty="0"/>
          </a:p>
        </p:txBody>
      </p:sp>
      <p:sp>
        <p:nvSpPr>
          <p:cNvPr id="164" name="Il y a une pose entre les 2 facettes d'un tonneau à 4 facettes et la 1/2 boucle.…"/>
          <p:cNvSpPr/>
          <p:nvPr/>
        </p:nvSpPr>
        <p:spPr>
          <a:xfrm>
            <a:off x="505301" y="6130361"/>
            <a:ext cx="12242800" cy="3655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n’est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déclenché n'est pas centré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</a:t>
            </a:r>
            <a:r>
              <a:rPr sz="2000" dirty="0"/>
              <a:t>.</a:t>
            </a:r>
            <a:endParaRPr lang="fr-FR" sz="2000" dirty="0"/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déclenché ne fait pas exactement 360°.</a:t>
            </a:r>
            <a:endParaRPr sz="2000" dirty="0"/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sz="2000" dirty="0"/>
              <a:t>Les </a:t>
            </a:r>
            <a:r>
              <a:rPr lang="fr-FR" sz="2000" dirty="0"/>
              <a:t>trajectoires d’entrée e</a:t>
            </a:r>
            <a:r>
              <a:rPr sz="2000" dirty="0"/>
              <a:t>t de sortie ne</a:t>
            </a:r>
            <a:r>
              <a:rPr lang="fr-FR" sz="2000" dirty="0"/>
              <a:t> sont pas horizontales.</a:t>
            </a:r>
            <a:endParaRPr sz="2000" dirty="0"/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38C0A80F-F83E-41F4-95F3-28FA5A44B4E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A19DA789-B9B6-4278-8DF8-1D6ADEA65E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1F35F03D-717B-4229-AA51-C2452BDBC4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8" name="Voltige Grand Modèle">
            <a:extLst>
              <a:ext uri="{FF2B5EF4-FFF2-40B4-BE49-F238E27FC236}">
                <a16:creationId xmlns:a16="http://schemas.microsoft.com/office/drawing/2014/main" id="{B2329524-2744-4466-B54A-BDA86650980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9" name="Programme connu catégorie Espoir 2018">
            <a:extLst>
              <a:ext uri="{FF2B5EF4-FFF2-40B4-BE49-F238E27FC236}">
                <a16:creationId xmlns:a16="http://schemas.microsoft.com/office/drawing/2014/main" id="{561C4325-FDD8-45EC-A3A8-72320313D776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F0E441C9-C309-49B2-BCAD-4A0DBE90EB9F}"/>
              </a:ext>
            </a:extLst>
          </p:cNvPr>
          <p:cNvGrpSpPr/>
          <p:nvPr/>
        </p:nvGrpSpPr>
        <p:grpSpPr>
          <a:xfrm>
            <a:off x="8109284" y="6172770"/>
            <a:ext cx="3861558" cy="1597261"/>
            <a:chOff x="8909326" y="7494273"/>
            <a:chExt cx="3861558" cy="1597261"/>
          </a:xfrm>
        </p:grpSpPr>
        <p:sp>
          <p:nvSpPr>
            <p:cNvPr id="21" name="Rectangle">
              <a:extLst>
                <a:ext uri="{FF2B5EF4-FFF2-40B4-BE49-F238E27FC236}">
                  <a16:creationId xmlns:a16="http://schemas.microsoft.com/office/drawing/2014/main" id="{DB5CF966-AD8C-4264-976E-CB3783308698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Règle de jugement des rayons">
              <a:extLst>
                <a:ext uri="{FF2B5EF4-FFF2-40B4-BE49-F238E27FC236}">
                  <a16:creationId xmlns:a16="http://schemas.microsoft.com/office/drawing/2014/main" id="{40B5B37D-9E3B-4205-AA3D-01ED9441A3A5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23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715F19A9-1190-41D4-BE34-483A5BB4A8DE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24" name="Image 23">
            <a:extLst>
              <a:ext uri="{FF2B5EF4-FFF2-40B4-BE49-F238E27FC236}">
                <a16:creationId xmlns:a16="http://schemas.microsoft.com/office/drawing/2014/main" id="{D2FCEE9E-81F5-41FB-9183-876BD2A1EA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9284" y="6745356"/>
            <a:ext cx="288759" cy="288927"/>
          </a:xfrm>
          <a:prstGeom prst="rect">
            <a:avLst/>
          </a:prstGeom>
        </p:spPr>
      </p:pic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83E6224D-2554-4D83-8176-B6B91F46F73A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779BCD6-7E38-A4CE-B206-6F783BCCEF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25" y="3042446"/>
            <a:ext cx="3202968" cy="228579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6FBD2E5C-C3E3-2BC1-3AFC-6769F10AA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818" y="4734381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0873A41-A226-DC0B-9227-30A470C270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7243" y="3426135"/>
            <a:ext cx="288759" cy="28892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8" name="Tableau"/>
          <p:cNvGraphicFramePr/>
          <p:nvPr>
            <p:extLst>
              <p:ext uri="{D42A27DB-BD31-4B8C-83A1-F6EECF244321}">
                <p14:modId xmlns:p14="http://schemas.microsoft.com/office/powerpoint/2010/main" val="1219014485"/>
              </p:ext>
            </p:extLst>
          </p:nvPr>
        </p:nvGraphicFramePr>
        <p:xfrm>
          <a:off x="381000" y="2537299"/>
          <a:ext cx="12242800" cy="1820784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0784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lang="fr-FR" sz="2800" noProof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12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noProof="0" dirty="0"/>
                        <a:t>A partir d’un vol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1 tour et 1/2 de rotation positive, tirer pour </a:t>
                      </a:r>
                      <a:r>
                        <a:rPr lang="fr-FR" sz="2000" b="0" i="0" u="none" strike="noStrike" cap="none" spc="0" baseline="0" noProof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se retrouver en vol horizontal positif</a:t>
                      </a:r>
                      <a:r>
                        <a:rPr lang="fr-FR" sz="2000" noProof="0" dirty="0"/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2" name="Erreurs possibles"/>
          <p:cNvSpPr/>
          <p:nvPr/>
        </p:nvSpPr>
        <p:spPr>
          <a:xfrm>
            <a:off x="345080" y="5352145"/>
            <a:ext cx="2948758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43" name="Les rotations du tonneau à 2 facettes en entrée (2x180°) ne sont respectées.…"/>
          <p:cNvSpPr/>
          <p:nvPr/>
        </p:nvSpPr>
        <p:spPr>
          <a:xfrm>
            <a:off x="381000" y="5775909"/>
            <a:ext cx="11712601" cy="3899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L'avion doit s'approcher de la vrille les ailes à plat</a:t>
            </a:r>
            <a:r>
              <a:rPr lang="fr-FR" sz="2000" b="0" i="0" u="none" strike="noStrike" baseline="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Absence de décrochage (entrée avec les ailerons ou déclenché) 0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ligne d’entrée de la vrille n’est pas une trajectoire corrigée par rapport au vent.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Au point de décrochage, les ailes ne sont pas à l’horizontal.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 décrochage et la chute de l’aile qui indiquent le début de l’autorotation ne se produisent pas simultanément.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dirty="0">
                <a:latin typeface="CIDFont+F2"/>
              </a:rPr>
              <a:t>L</a:t>
            </a:r>
            <a:r>
              <a:rPr lang="fr-FR" sz="1800" b="0" i="0" u="none" strike="noStrike" baseline="0" dirty="0">
                <a:latin typeface="CIDFont+F2"/>
              </a:rPr>
              <a:t>e nez de l’avion avec les ailes doit tomber avant la rotation, si non 0 pt</a:t>
            </a:r>
            <a:r>
              <a:rPr lang="fr-FR" sz="2000" dirty="0">
                <a:latin typeface="Gotham Condensed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La vrille ne s’arrête pas précisément à un tour et ½.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Pas de segment de ligne verticale après la vrille.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Les trajectoires d'entrée et de sortie ne sont pas horizontales.</a:t>
            </a:r>
          </a:p>
        </p:txBody>
      </p:sp>
      <p:graphicFrame>
        <p:nvGraphicFramePr>
          <p:cNvPr id="144" name="Tableau"/>
          <p:cNvGraphicFramePr/>
          <p:nvPr>
            <p:extLst>
              <p:ext uri="{D42A27DB-BD31-4B8C-83A1-F6EECF244321}">
                <p14:modId xmlns:p14="http://schemas.microsoft.com/office/powerpoint/2010/main" val="49371321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Vrille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13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8" name="Groupe 6">
            <a:extLst>
              <a:ext uri="{FF2B5EF4-FFF2-40B4-BE49-F238E27FC236}">
                <a16:creationId xmlns:a16="http://schemas.microsoft.com/office/drawing/2014/main" id="{24BE5BE6-404B-48A2-9D17-7176B8C0A7A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9" name="Picture 2" descr="logo masque carré web 1">
              <a:extLst>
                <a:ext uri="{FF2B5EF4-FFF2-40B4-BE49-F238E27FC236}">
                  <a16:creationId xmlns:a16="http://schemas.microsoft.com/office/drawing/2014/main" id="{2735688D-FE7F-4A04-B746-EC45FB21B1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ZoneTexte 3">
              <a:extLst>
                <a:ext uri="{FF2B5EF4-FFF2-40B4-BE49-F238E27FC236}">
                  <a16:creationId xmlns:a16="http://schemas.microsoft.com/office/drawing/2014/main" id="{43EB4944-4D9B-4BF2-B69A-F6D530C27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FB86446-F97C-4D05-8C99-90F5D5A7F22E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1" name="Programme connu catégorie Espoir 2018">
            <a:extLst>
              <a:ext uri="{FF2B5EF4-FFF2-40B4-BE49-F238E27FC236}">
                <a16:creationId xmlns:a16="http://schemas.microsoft.com/office/drawing/2014/main" id="{3BC8F45A-E6C5-480E-9366-273FBE490BE6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DD8BE93A-81A2-491D-A151-8902D8B909B6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EAB1BA-32B2-81C0-9E21-20E6AE9C66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329" y="2688779"/>
            <a:ext cx="1790700" cy="27067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7" name="Tableau"/>
          <p:cNvGraphicFramePr/>
          <p:nvPr>
            <p:extLst>
              <p:ext uri="{D42A27DB-BD31-4B8C-83A1-F6EECF244321}">
                <p14:modId xmlns:p14="http://schemas.microsoft.com/office/powerpoint/2010/main" val="2918610010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1 tonneau à 2 facettes en entrée, tirer 5/8 de boucle et descente à 45°, 2/4 de facettes de tonneau, tirer 5/8 de boucle, sortie dos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5" name="Tableau"/>
          <p:cNvGraphicFramePr/>
          <p:nvPr>
            <p:extLst>
              <p:ext uri="{D42A27DB-BD31-4B8C-83A1-F6EECF244321}">
                <p14:modId xmlns:p14="http://schemas.microsoft.com/office/powerpoint/2010/main" val="4135662387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76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S Horizontal.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39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" name="Erreurs possibles"/>
          <p:cNvSpPr/>
          <p:nvPr/>
        </p:nvSpPr>
        <p:spPr>
          <a:xfrm>
            <a:off x="511379" y="593605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47" name="L'angle de la trajectoire de montée n'est pas de 45°.…"/>
          <p:cNvSpPr/>
          <p:nvPr/>
        </p:nvSpPr>
        <p:spPr>
          <a:xfrm>
            <a:off x="511379" y="6578599"/>
            <a:ext cx="12242800" cy="317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Les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doivent être parfaitement rondes</a:t>
            </a:r>
            <a:r>
              <a:rPr lang="fr-FR" sz="2000" b="0" i="0" u="none" strike="noStrike" baseline="0" dirty="0">
                <a:latin typeface="CIDFont+F2"/>
              </a:rPr>
              <a:t>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Les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doivent avoir le même rayon.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boucle débute juste après le 2 facettes, ligne -2.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descendante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2/4 facettes de tonneau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2/4 facettes ne fait pas exactement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lang="fr-FR" sz="2000" dirty="0">
              <a:highlight>
                <a:srgbClr val="FFFF00"/>
              </a:highlight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sz="2000" dirty="0"/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A03DCAE2-28EA-4C68-90D9-2130288E0EA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DBE1DC39-7D3E-4E6E-9206-3D74C76CF6B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01E62E2F-6470-4CE7-A488-A4322F4DBB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8C77DE7A-879D-4468-BBB4-4018D7547602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1" name="Programme connu catégorie Espoir 2018">
            <a:extLst>
              <a:ext uri="{FF2B5EF4-FFF2-40B4-BE49-F238E27FC236}">
                <a16:creationId xmlns:a16="http://schemas.microsoft.com/office/drawing/2014/main" id="{FF11C8DA-EACB-47A0-8B5C-42575A3F24A7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sp>
        <p:nvSpPr>
          <p:cNvPr id="19" name="GT avion de voltige…">
            <a:extLst>
              <a:ext uri="{FF2B5EF4-FFF2-40B4-BE49-F238E27FC236}">
                <a16:creationId xmlns:a16="http://schemas.microsoft.com/office/drawing/2014/main" id="{9486B3C1-C7DE-450A-8705-FC81F9FDD8BC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E50EBA1-D5C2-4C88-92E8-7F6BD5949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26" y="3043924"/>
            <a:ext cx="3700476" cy="190506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BFDC55A-DEE8-4327-BEA4-D97BE945095B}"/>
              </a:ext>
            </a:extLst>
          </p:cNvPr>
          <p:cNvSpPr txBox="1"/>
          <p:nvPr/>
        </p:nvSpPr>
        <p:spPr>
          <a:xfrm>
            <a:off x="581537" y="3570227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153B69-A59E-B228-7048-0D6D35B6250B}"/>
              </a:ext>
            </a:extLst>
          </p:cNvPr>
          <p:cNvSpPr txBox="1"/>
          <p:nvPr/>
        </p:nvSpPr>
        <p:spPr>
          <a:xfrm>
            <a:off x="2392256" y="3468489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54C2A4-68DC-FC48-D5F4-4F73D4747D5E}"/>
              </a:ext>
            </a:extLst>
          </p:cNvPr>
          <p:cNvSpPr txBox="1"/>
          <p:nvPr/>
        </p:nvSpPr>
        <p:spPr>
          <a:xfrm>
            <a:off x="7325947" y="5374298"/>
            <a:ext cx="750376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fr-FR" sz="3600" b="0" i="0" u="none" strike="noStrike" baseline="0" dirty="0">
                <a:solidFill>
                  <a:srgbClr val="FF0000"/>
                </a:solidFill>
                <a:latin typeface="CIDFont+F4"/>
              </a:rPr>
              <a:t>⊜</a:t>
            </a:r>
            <a:endParaRPr lang="fr-FR" dirty="0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C36F81DF-0335-D26E-A1BE-DAAB4F55A505}"/>
              </a:ext>
            </a:extLst>
          </p:cNvPr>
          <p:cNvGrpSpPr/>
          <p:nvPr/>
        </p:nvGrpSpPr>
        <p:grpSpPr>
          <a:xfrm>
            <a:off x="7605337" y="4391724"/>
            <a:ext cx="4823538" cy="1895731"/>
            <a:chOff x="8029562" y="7744782"/>
            <a:chExt cx="4007988" cy="1605455"/>
          </a:xfrm>
        </p:grpSpPr>
        <p:sp>
          <p:nvSpPr>
            <p:cNvPr id="11" name="Rectangle">
              <a:extLst>
                <a:ext uri="{FF2B5EF4-FFF2-40B4-BE49-F238E27FC236}">
                  <a16:creationId xmlns:a16="http://schemas.microsoft.com/office/drawing/2014/main" id="{E4EC5049-BC56-037F-9FBB-E8E333DD2CA8}"/>
                </a:ext>
              </a:extLst>
            </p:cNvPr>
            <p:cNvSpPr/>
            <p:nvPr/>
          </p:nvSpPr>
          <p:spPr>
            <a:xfrm>
              <a:off x="8029562" y="7752976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" name="Règle de jugement des rayons">
              <a:extLst>
                <a:ext uri="{FF2B5EF4-FFF2-40B4-BE49-F238E27FC236}">
                  <a16:creationId xmlns:a16="http://schemas.microsoft.com/office/drawing/2014/main" id="{7063B88F-C708-02A4-6533-621A95F0F386}"/>
                </a:ext>
              </a:extLst>
            </p:cNvPr>
            <p:cNvSpPr/>
            <p:nvPr/>
          </p:nvSpPr>
          <p:spPr>
            <a:xfrm>
              <a:off x="8304541" y="7744782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C200C55-1536-206F-6508-70CC9F2CAC8D}"/>
              </a:ext>
            </a:extLst>
          </p:cNvPr>
          <p:cNvSpPr/>
          <p:nvPr/>
        </p:nvSpPr>
        <p:spPr>
          <a:xfrm>
            <a:off x="8314455" y="4964017"/>
            <a:ext cx="39381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latin typeface="Gotham Condensed"/>
              </a:rPr>
              <a:t>Ces portions de boucle doivent avoir un rayon souple et constant, </a:t>
            </a:r>
            <a:r>
              <a:rPr lang="fr-FR" sz="1600" dirty="0">
                <a:solidFill>
                  <a:srgbClr val="FF0000"/>
                </a:solidFill>
                <a:latin typeface="Gotham Condensed"/>
              </a:rPr>
              <a:t>et doivent être de même dimension et de rayon identique dans la figure, sinon la note de la figure sera pénalisée.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oltige Grand Modèle"/>
          <p:cNvSpPr>
            <a:spLocks noGrp="1"/>
          </p:cNvSpPr>
          <p:nvPr>
            <p:ph type="title"/>
          </p:nvPr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5000" b="1"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4400" noProof="0" dirty="0"/>
              <a:t>Avion Voltige Grand Modèle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CE72327F-E4C6-4754-A988-2FB4E190CD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8" name="Picture 2" descr="logo masque carré web 1">
              <a:extLst>
                <a:ext uri="{FF2B5EF4-FFF2-40B4-BE49-F238E27FC236}">
                  <a16:creationId xmlns:a16="http://schemas.microsoft.com/office/drawing/2014/main" id="{312ACFFD-4FFE-45C3-A251-64C65CBC4E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ZoneTexte 3">
              <a:extLst>
                <a:ext uri="{FF2B5EF4-FFF2-40B4-BE49-F238E27FC236}">
                  <a16:creationId xmlns:a16="http://schemas.microsoft.com/office/drawing/2014/main" id="{D023C9C0-5E56-4321-B6B9-C12E9D915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0" name="Programme connu catégorie Espoir 2018">
            <a:extLst>
              <a:ext uri="{FF2B5EF4-FFF2-40B4-BE49-F238E27FC236}">
                <a16:creationId xmlns:a16="http://schemas.microsoft.com/office/drawing/2014/main" id="{C842E562-27D3-4374-963B-89CC5F1C9FF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3D8E27F-37F2-B12D-B534-95978714CC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72" r="1834"/>
          <a:stretch/>
        </p:blipFill>
        <p:spPr>
          <a:xfrm>
            <a:off x="1064712" y="1738032"/>
            <a:ext cx="5336088" cy="774772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5316BB6-8C6F-5FC6-2055-2B8E36B9EC5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148"/>
          <a:stretch/>
        </p:blipFill>
        <p:spPr>
          <a:xfrm>
            <a:off x="6400800" y="1738031"/>
            <a:ext cx="5336088" cy="774772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ste des figures du programme de vol et coefficients associés"/>
          <p:cNvSpPr/>
          <p:nvPr/>
        </p:nvSpPr>
        <p:spPr>
          <a:xfrm>
            <a:off x="381000" y="1520700"/>
            <a:ext cx="12242800" cy="54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defRPr sz="2500">
                <a:solidFill>
                  <a:srgbClr val="558AAB"/>
                </a:solidFill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lvl1pPr>
          </a:lstStyle>
          <a:p>
            <a:r>
              <a:t>Liste des figures du programme de vol et coefficients associés</a:t>
            </a:r>
          </a:p>
        </p:txBody>
      </p:sp>
      <p:graphicFrame>
        <p:nvGraphicFramePr>
          <p:cNvPr id="134" name="Tableau"/>
          <p:cNvGraphicFramePr/>
          <p:nvPr>
            <p:extLst>
              <p:ext uri="{D42A27DB-BD31-4B8C-83A1-F6EECF244321}">
                <p14:modId xmlns:p14="http://schemas.microsoft.com/office/powerpoint/2010/main" val="681325929"/>
              </p:ext>
            </p:extLst>
          </p:nvPr>
        </p:nvGraphicFramePr>
        <p:xfrm>
          <a:off x="381000" y="2357967"/>
          <a:ext cx="12133997" cy="7216977"/>
        </p:xfrm>
        <a:graphic>
          <a:graphicData uri="http://schemas.openxmlformats.org/drawingml/2006/table">
            <a:tbl>
              <a:tblPr firstRow="1">
                <a:tableStyleId>{C7B018BB-80A7-4F77-B60F-C8B233D01FF8}</a:tableStyleId>
              </a:tblPr>
              <a:tblGrid>
                <a:gridCol w="866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889"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N°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Description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Coefficient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7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5/8 de boucle vertical (clef).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Entrée à plat, tirer pour une montée 45°, 1 tonneau complet, tirer 5/8 de boucle et descente verticale, tirer pour une sortie à plat.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28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37060818"/>
                  </a:ext>
                </a:extLst>
              </a:tr>
              <a:tr h="576723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Déclenché positif en entrée, tirer pour une 1/2 boucle, 2/4 de facettes de tonneau en sortie,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22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63161084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boucle carrée.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Pousser pour une descente verticale, 2/4 de facettes de tonneau,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15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815241883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1/2 huit cubain inverse.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1/2 tonneau, tirer 5/8 de boucle, 1 tonneau complet en sortie, sortie à plat.</a:t>
                      </a:r>
                      <a:endParaRPr lang="fr-FR"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24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546986434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5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Boucle tirée, 1 tonneau complet intégré en haut de la boucle,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18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245008052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6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Renversement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pour une montée verticale, au sommet renversement pour une descente verticale, 2/8 de facettes de tonneau,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883481414"/>
                  </a:ext>
                </a:extLst>
              </a:tr>
              <a:tr h="62089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7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Humpty</a:t>
                      </a: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 </a:t>
                      </a:r>
                      <a:r>
                        <a:rPr lang="fr-FR" sz="2000" b="1" i="0" u="none" strike="noStrike" cap="none" spc="0" baseline="0" dirty="0" err="1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bump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Tirer pour une montée verticale, 1 tonneau complet, tirer 1/2 boucle et descente verticale, 3/4 de tonneau,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31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4218492426"/>
                  </a:ext>
                </a:extLst>
              </a:tr>
              <a:tr h="578937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8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Montée à 45°.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à 45°, 1 déclenché positif, pousser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20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480682232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9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Vrille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, 1 tour et 1/2 de rotation positive, tirer pour une sortie à plat.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13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3899771940"/>
                  </a:ext>
                </a:extLst>
              </a:tr>
              <a:tr h="52146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10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b="1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S horizontal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A5F5E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. 1 tonneau à 2 facettes en entrée, tirer 5/8 de boucle et descente à 45°, 2/4 de facettes de tonneau, tirer 5/8 de boucle, sortie dos.</a:t>
                      </a:r>
                      <a:endParaRPr sz="2000" b="0" i="0" u="none" strike="noStrike" cap="none" spc="0" baseline="0" dirty="0">
                        <a:ln>
                          <a:noFill/>
                        </a:ln>
                        <a:solidFill>
                          <a:srgbClr val="5A5F5E"/>
                        </a:solidFill>
                        <a:uFillTx/>
                        <a:latin typeface="Gotham Condensed"/>
                        <a:ea typeface="+mn-ea"/>
                        <a:cs typeface="+mn-cs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39</a:t>
                      </a:r>
                      <a:endParaRPr sz="2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226490725"/>
                  </a:ext>
                </a:extLst>
              </a:tr>
              <a:tr h="541293">
                <a:tc gridSpan="2">
                  <a:txBody>
                    <a:bodyPr/>
                    <a:lstStyle/>
                    <a:p>
                      <a:pPr algn="r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Total coefficients :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B w="0"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21</a:t>
                      </a:r>
                      <a:r>
                        <a:rPr lang="fr-FR" sz="3000" dirty="0">
                          <a:solidFill>
                            <a:srgbClr val="5A5F5E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4</a:t>
                      </a:r>
                      <a:endParaRPr sz="3000" dirty="0">
                        <a:solidFill>
                          <a:srgbClr val="5A5F5E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11" name="Groupe 6">
            <a:extLst>
              <a:ext uri="{FF2B5EF4-FFF2-40B4-BE49-F238E27FC236}">
                <a16:creationId xmlns:a16="http://schemas.microsoft.com/office/drawing/2014/main" id="{33AD1CBB-9B73-4DFC-9420-B9264AFE278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2" name="Picture 2" descr="logo masque carré web 1">
              <a:extLst>
                <a:ext uri="{FF2B5EF4-FFF2-40B4-BE49-F238E27FC236}">
                  <a16:creationId xmlns:a16="http://schemas.microsoft.com/office/drawing/2014/main" id="{793E6F95-77AE-4E3D-8BE2-CE221B10C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ZoneTexte 3">
              <a:extLst>
                <a:ext uri="{FF2B5EF4-FFF2-40B4-BE49-F238E27FC236}">
                  <a16:creationId xmlns:a16="http://schemas.microsoft.com/office/drawing/2014/main" id="{6B6375C4-B8CC-4DDE-A7B1-16656941FD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5" name="Voltige Grand Modèle">
            <a:extLst>
              <a:ext uri="{FF2B5EF4-FFF2-40B4-BE49-F238E27FC236}">
                <a16:creationId xmlns:a16="http://schemas.microsoft.com/office/drawing/2014/main" id="{6BA4C859-D9BB-4081-9402-B910A900DD70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6" name="Programme connu catégorie Espoir 2018">
            <a:extLst>
              <a:ext uri="{FF2B5EF4-FFF2-40B4-BE49-F238E27FC236}">
                <a16:creationId xmlns:a16="http://schemas.microsoft.com/office/drawing/2014/main" id="{7BF19D79-A0BB-497E-9D67-A84F39E16D4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Tableau"/>
          <p:cNvGraphicFramePr/>
          <p:nvPr>
            <p:extLst>
              <p:ext uri="{D42A27DB-BD31-4B8C-83A1-F6EECF244321}">
                <p14:modId xmlns:p14="http://schemas.microsoft.com/office/powerpoint/2010/main" val="3080324495"/>
              </p:ext>
            </p:extLst>
          </p:nvPr>
        </p:nvGraphicFramePr>
        <p:xfrm>
          <a:off x="381000" y="2537299"/>
          <a:ext cx="12242800" cy="29271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71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A 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45°, 1 tonneau complet, tirer 5/8 de boucle et descente verticale, tirer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pour se retrouver en vol horizontal positif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2" name="Tableau"/>
          <p:cNvGraphicFramePr/>
          <p:nvPr>
            <p:extLst>
              <p:ext uri="{D42A27DB-BD31-4B8C-83A1-F6EECF244321}">
                <p14:modId xmlns:p14="http://schemas.microsoft.com/office/powerpoint/2010/main" val="3644189164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72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5/8 de boucle verticale (clef)</a:t>
                      </a:r>
                      <a:endParaRPr lang="fr-FR" sz="2400" b="0" i="0" u="none" strike="noStrike" cap="none" spc="0" baseline="0" dirty="0">
                        <a:ln>
                          <a:noFill/>
                        </a:ln>
                        <a:solidFill>
                          <a:srgbClr val="558AAB"/>
                        </a:solidFill>
                        <a:uFillTx/>
                        <a:latin typeface="Gotham Condensed Medium"/>
                        <a:ea typeface="Gotham Condensed"/>
                        <a:cs typeface="Gotham Condensed"/>
                        <a:sym typeface="Gotham Condense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3" name="Erreurs possibles"/>
          <p:cNvSpPr/>
          <p:nvPr/>
        </p:nvSpPr>
        <p:spPr>
          <a:xfrm>
            <a:off x="381000" y="5614476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34" name="Les lignes en montée et descente ne sont pas verticales.…"/>
          <p:cNvSpPr/>
          <p:nvPr/>
        </p:nvSpPr>
        <p:spPr>
          <a:xfrm>
            <a:off x="381000" y="6237484"/>
            <a:ext cx="12242800" cy="3111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La ⅝ </a:t>
            </a:r>
            <a:r>
              <a:rPr lang="fr-FR" sz="1800" b="0" i="0" u="none" strike="noStrike" baseline="0" dirty="0" err="1">
                <a:latin typeface="CIDFont+F2"/>
              </a:rPr>
              <a:t>ème</a:t>
            </a:r>
            <a:r>
              <a:rPr lang="fr-FR" sz="1800" b="0" i="0" u="none" strike="noStrike" baseline="0" dirty="0">
                <a:latin typeface="CIDFont+F2"/>
              </a:rPr>
              <a:t> de boucle doit être parfaitement ronde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Chaque variation de rayon -1 pt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Ecart de rotation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1800" b="0" i="0" u="none" strike="noStrike" baseline="0" dirty="0">
                <a:latin typeface="CIDFont+F2"/>
              </a:rPr>
              <a:t>Application centrage de la rotation à 45°</a:t>
            </a: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D7A99B71-F33F-4899-A911-211DAF4E0DF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4E1221DC-20E8-48AD-AE5A-DED16E9F98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0F2B5790-E76E-496B-AB42-4421533B96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044B5DD8-D66D-452D-82B2-D50A553C54BC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 dirty="0"/>
              <a:t>Avion Voltige Grand Modèle</a:t>
            </a:r>
          </a:p>
        </p:txBody>
      </p:sp>
      <p:sp>
        <p:nvSpPr>
          <p:cNvPr id="30" name="Programme connu catégorie Espoir 2018">
            <a:extLst>
              <a:ext uri="{FF2B5EF4-FFF2-40B4-BE49-F238E27FC236}">
                <a16:creationId xmlns:a16="http://schemas.microsoft.com/office/drawing/2014/main" id="{D032C6B1-4B8C-42EE-A871-29C1D417563F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0908F8E4-85B8-463D-9394-C95C181183CE}"/>
              </a:ext>
            </a:extLst>
          </p:cNvPr>
          <p:cNvGrpSpPr/>
          <p:nvPr/>
        </p:nvGrpSpPr>
        <p:grpSpPr>
          <a:xfrm>
            <a:off x="7428424" y="7596290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E2477720-58E0-4EC0-A222-F9CF9FD08398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4F00B513-D1D1-44C4-A4A7-BB9CD8886A63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4B27499C-E78A-42C9-B0FF-0FE2224C7138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56E386C8-2902-45EA-A312-84F91E753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8424" y="8168876"/>
            <a:ext cx="288759" cy="288927"/>
          </a:xfrm>
          <a:prstGeom prst="rect">
            <a:avLst/>
          </a:prstGeom>
        </p:spPr>
      </p:pic>
      <p:sp>
        <p:nvSpPr>
          <p:cNvPr id="17" name="GT avion de voltige…">
            <a:extLst>
              <a:ext uri="{FF2B5EF4-FFF2-40B4-BE49-F238E27FC236}">
                <a16:creationId xmlns:a16="http://schemas.microsoft.com/office/drawing/2014/main" id="{B74AC25C-70B1-40CD-9B94-2F9A9A2D3B1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4E930B4-0B50-258A-A24C-2B4532BEE8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808" y="2756207"/>
            <a:ext cx="2118391" cy="2455937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02BFF16F-52F1-55E4-8553-6426D04391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154" y="4613702"/>
            <a:ext cx="288759" cy="28892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8F736FD0-3B4E-5437-FEF5-D52A6EF0B7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0919" y="2966607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D000242-4822-9ADE-979D-A5939AF65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0259" y="4613887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898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666708634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partir d’un vol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Déclenché positif en entrée, tirer pour une 1/2 boucle, 2/4 de facettes de tonneau en sortie,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en vol horizontal 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4113240555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½ boucle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22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456170" y="4812576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456170" y="5338275"/>
            <a:ext cx="12242800" cy="428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½ boucle n’est </a:t>
            </a:r>
            <a:r>
              <a:rPr lang="fr-FR" sz="2000"/>
              <a:t>pas ronde, </a:t>
            </a:r>
            <a:r>
              <a:rPr lang="fr-FR" sz="2000" dirty="0"/>
              <a:t>le rayon de la ½ boucle n’est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déclenché marque le diamètre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déclenché ne fait pas exactement 360°.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2/4 facettes de tonneau n’est pas effectué au diamètre de la ½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2/4 facettes ne fait pas exactement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endParaRPr lang="fr-FR" sz="2000" dirty="0">
              <a:latin typeface="Gotham Condensed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0" name="Programme connu catégorie Espoir 2018">
            <a:extLst>
              <a:ext uri="{FF2B5EF4-FFF2-40B4-BE49-F238E27FC236}">
                <a16:creationId xmlns:a16="http://schemas.microsoft.com/office/drawing/2014/main" id="{DC585CF1-B95E-4F44-BE55-8B7578ADFB5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AC9BB79A-BAF8-4E18-8D54-37D853C11D38}"/>
              </a:ext>
            </a:extLst>
          </p:cNvPr>
          <p:cNvGrpSpPr/>
          <p:nvPr/>
        </p:nvGrpSpPr>
        <p:grpSpPr>
          <a:xfrm>
            <a:off x="7885624" y="7822335"/>
            <a:ext cx="3861558" cy="1597261"/>
            <a:chOff x="8909326" y="7494273"/>
            <a:chExt cx="3861558" cy="1597261"/>
          </a:xfrm>
        </p:grpSpPr>
        <p:sp>
          <p:nvSpPr>
            <p:cNvPr id="32" name="Rectangle">
              <a:extLst>
                <a:ext uri="{FF2B5EF4-FFF2-40B4-BE49-F238E27FC236}">
                  <a16:creationId xmlns:a16="http://schemas.microsoft.com/office/drawing/2014/main" id="{411DF303-1FF5-4CF3-8580-11EE7A4D5902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Règle de jugement des rayons">
              <a:extLst>
                <a:ext uri="{FF2B5EF4-FFF2-40B4-BE49-F238E27FC236}">
                  <a16:creationId xmlns:a16="http://schemas.microsoft.com/office/drawing/2014/main" id="{67AE76F7-5FFF-4622-8EF0-73A06DAFC102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34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2B85F4CC-2720-4757-B077-D0B751A3F115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35" name="Image 34">
            <a:extLst>
              <a:ext uri="{FF2B5EF4-FFF2-40B4-BE49-F238E27FC236}">
                <a16:creationId xmlns:a16="http://schemas.microsoft.com/office/drawing/2014/main" id="{BFECE6F2-4DD1-4F9A-A9DF-63AEE2E85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624" y="8394921"/>
            <a:ext cx="288759" cy="288927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0224749-7F2B-AF59-FC2F-A0F2E8CA66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137" y="2795966"/>
            <a:ext cx="1829055" cy="1848108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B259D0FC-03FF-0E2A-4603-E10E193A0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6160" y="3638710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54974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au"/>
          <p:cNvGraphicFramePr/>
          <p:nvPr>
            <p:extLst>
              <p:ext uri="{D42A27DB-BD31-4B8C-83A1-F6EECF244321}">
                <p14:modId xmlns:p14="http://schemas.microsoft.com/office/powerpoint/2010/main" val="3344668709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sz="280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d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’un 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vol horizontal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positif</a:t>
                      </a:r>
                      <a:r>
                        <a:rPr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Pousser pour une descente verticale, 2/4 de facettes de tonneau, tirer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</a:t>
                      </a: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en vol horizontal positif..</a:t>
                      </a: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endParaRPr lang="fr-FR" sz="2000" dirty="0">
                        <a:solidFill>
                          <a:srgbClr val="535353"/>
                        </a:solidFill>
                        <a:latin typeface="Gotham Condensed"/>
                        <a:ea typeface="Gotham Condensed"/>
                        <a:cs typeface="Gotham Condensed"/>
                        <a:sym typeface="Gotham Condensed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 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au"/>
          <p:cNvGraphicFramePr/>
          <p:nvPr>
            <p:extLst>
              <p:ext uri="{D42A27DB-BD31-4B8C-83A1-F6EECF244321}">
                <p14:modId xmlns:p14="http://schemas.microsoft.com/office/powerpoint/2010/main" val="4116843876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7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77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3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½ Boucle carrée.</a:t>
                      </a:r>
                    </a:p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endParaRPr lang="fr-FR" sz="2400" noProof="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3" name="Erreurs possibles"/>
          <p:cNvSpPr/>
          <p:nvPr/>
        </p:nvSpPr>
        <p:spPr>
          <a:xfrm>
            <a:off x="505001" y="6415372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 possibles</a:t>
            </a:r>
          </a:p>
        </p:txBody>
      </p:sp>
      <p:sp>
        <p:nvSpPr>
          <p:cNvPr id="174" name="La ligne d’entrée de la vrille n’est pas une trajectoire corrigée par rapport au vent.…"/>
          <p:cNvSpPr/>
          <p:nvPr/>
        </p:nvSpPr>
        <p:spPr>
          <a:xfrm>
            <a:off x="381000" y="7053432"/>
            <a:ext cx="12242800" cy="3216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descente n’est pas verticale.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2/4 facettes de tonneau n’est pas centré.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2/4 facettes ne fait pas exactement 180°.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horizontale des ailes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Gotham Condensed"/>
              </a:rPr>
              <a:t>Déviation de la trajectoire 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14" name="Groupe 6">
            <a:extLst>
              <a:ext uri="{FF2B5EF4-FFF2-40B4-BE49-F238E27FC236}">
                <a16:creationId xmlns:a16="http://schemas.microsoft.com/office/drawing/2014/main" id="{82448EAF-0988-4D13-B852-E45BE31D22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15" name="Picture 2" descr="logo masque carré web 1">
              <a:extLst>
                <a:ext uri="{FF2B5EF4-FFF2-40B4-BE49-F238E27FC236}">
                  <a16:creationId xmlns:a16="http://schemas.microsoft.com/office/drawing/2014/main" id="{FDCEA243-7131-4F4A-BB0C-5DD15F28A4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ZoneTexte 3">
              <a:extLst>
                <a:ext uri="{FF2B5EF4-FFF2-40B4-BE49-F238E27FC236}">
                  <a16:creationId xmlns:a16="http://schemas.microsoft.com/office/drawing/2014/main" id="{E8AFBE80-DD15-4E39-A41D-0A5C9E479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17" name="Voltige Grand Modèle">
            <a:extLst>
              <a:ext uri="{FF2B5EF4-FFF2-40B4-BE49-F238E27FC236}">
                <a16:creationId xmlns:a16="http://schemas.microsoft.com/office/drawing/2014/main" id="{5F418377-D70C-467A-8896-E065953C284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18" name="Programme connu catégorie Espoir 2018">
            <a:extLst>
              <a:ext uri="{FF2B5EF4-FFF2-40B4-BE49-F238E27FC236}">
                <a16:creationId xmlns:a16="http://schemas.microsoft.com/office/drawing/2014/main" id="{A00CFF6C-E532-45B9-9CFD-0416C0D4DFFA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31EA15DB-9FBF-4EE2-8D11-76F9B675D8EB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028A981-56F6-DBB0-4323-6881217DAC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5855" y="2513326"/>
            <a:ext cx="1291772" cy="3752821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D632B1C2-118F-0C0D-3C2F-472AF4A1FFC0}"/>
              </a:ext>
            </a:extLst>
          </p:cNvPr>
          <p:cNvGrpSpPr/>
          <p:nvPr/>
        </p:nvGrpSpPr>
        <p:grpSpPr>
          <a:xfrm>
            <a:off x="7885624" y="7053432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80E640A3-AC36-A543-746B-59D14F86CB3F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8ECAC1F6-6FCA-CE69-CF8C-765909A6CB59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F9A955AE-6BC2-2E41-A70C-64B76F5E50A3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F4A25761-DBCB-1006-4E3C-B2527C8DE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5624" y="7626018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5F07A37-3975-C47D-DFD3-BA7F259B8C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2022" y="2950646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35866DE7-30FE-2219-DC93-D4139889B8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2303" y="5645449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5610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" name="Tableau"/>
          <p:cNvGraphicFramePr/>
          <p:nvPr>
            <p:extLst>
              <p:ext uri="{D42A27DB-BD31-4B8C-83A1-F6EECF244321}">
                <p14:modId xmlns:p14="http://schemas.microsoft.com/office/powerpoint/2010/main" val="1432335952"/>
              </p:ext>
            </p:extLst>
          </p:nvPr>
        </p:nvGraphicFramePr>
        <p:xfrm>
          <a:off x="381000" y="2537299"/>
          <a:ext cx="12242800" cy="34274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7450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dirty="0"/>
                        <a:t>A partir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Tirer pour une montée à 45°, 1/2 tonneau, tirer 5/8 de boucle, 1 tonneau complet en sortie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 pour se retrouver en vol horizontal positif</a:t>
                      </a:r>
                      <a:r>
                        <a:rPr lang="fr-FR" sz="2000" dirty="0"/>
                        <a:t>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" name="Tableau"/>
          <p:cNvGraphicFramePr/>
          <p:nvPr>
            <p:extLst>
              <p:ext uri="{D42A27DB-BD31-4B8C-83A1-F6EECF244321}">
                <p14:modId xmlns:p14="http://schemas.microsoft.com/office/powerpoint/2010/main" val="2338928599"/>
              </p:ext>
            </p:extLst>
          </p:nvPr>
        </p:nvGraphicFramePr>
        <p:xfrm>
          <a:off x="381000" y="1648298"/>
          <a:ext cx="12242800" cy="849241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9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9241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4</a:t>
                      </a: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+mn-ea"/>
                          <a:cs typeface="+mn-cs"/>
                          <a:sym typeface="Gill Sans Light"/>
                        </a:rPr>
                        <a:t>1/2 huit cubain inverse</a:t>
                      </a: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.</a:t>
                      </a:r>
                    </a:p>
                    <a:p>
                      <a:pPr algn="l">
                        <a:lnSpc>
                          <a:spcPct val="8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24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6" name="Erreurs possibles"/>
          <p:cNvSpPr/>
          <p:nvPr/>
        </p:nvSpPr>
        <p:spPr>
          <a:xfrm>
            <a:off x="381000" y="5768249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lang="fr-FR" sz="2400" dirty="0"/>
              <a:t>Erreurs</a:t>
            </a:r>
            <a:r>
              <a:rPr sz="2400" dirty="0"/>
              <a:t> </a:t>
            </a:r>
            <a:r>
              <a:rPr lang="fr-FR" sz="2400" dirty="0"/>
              <a:t>possibles</a:t>
            </a:r>
          </a:p>
        </p:txBody>
      </p:sp>
      <p:sp>
        <p:nvSpPr>
          <p:cNvPr id="187" name="La trajectoire à 45° dans la montée n'est pas respectée.…"/>
          <p:cNvSpPr/>
          <p:nvPr/>
        </p:nvSpPr>
        <p:spPr>
          <a:xfrm>
            <a:off x="381000" y="6218549"/>
            <a:ext cx="8341895" cy="3284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trajectoire de la montée n'est pas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½ tonneau n’est pas centré sur la montée à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pentes avant et après rotation ne sont pas identiques.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⅝ </a:t>
            </a:r>
            <a:r>
              <a:rPr lang="fr-FR" sz="2000" b="0" i="0" u="none" strike="noStrike" baseline="0" dirty="0" err="1">
                <a:latin typeface="CIDFont+F2"/>
              </a:rPr>
              <a:t>ème</a:t>
            </a:r>
            <a:r>
              <a:rPr lang="fr-FR" sz="2000" b="0" i="0" u="none" strike="noStrike" baseline="0" dirty="0">
                <a:latin typeface="CIDFont+F2"/>
              </a:rPr>
              <a:t> de boucle doit être parfaitement ronde.</a:t>
            </a:r>
            <a:endParaRPr lang="fr-FR" sz="2400" dirty="0">
              <a:highlight>
                <a:srgbClr val="FFFF00"/>
              </a:highlight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Le tonneau est au diamètre du ⅝ </a:t>
            </a:r>
            <a:r>
              <a:rPr lang="fr-FR" sz="2000" b="0" i="0" u="none" strike="noStrike" baseline="0" dirty="0" err="1">
                <a:latin typeface="CIDFont+F2"/>
              </a:rPr>
              <a:t>ème</a:t>
            </a:r>
            <a:r>
              <a:rPr lang="fr-FR" sz="2000" b="0" i="0" u="none" strike="noStrike" baseline="0" dirty="0">
                <a:latin typeface="CIDFont+F2"/>
              </a:rPr>
              <a:t> de boucle 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horizontale des ailes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Déviation de la trajectoire 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Les trajectoires d'entrée et de sortie ne sont pas horizontales.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F7C0F648-422F-4637-AC41-23558C7757D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78551C13-2B9E-4DCE-88BB-23E7EE868A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BDA9DAEE-0FE6-4557-9030-B8F245C7F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5972AC0F-3163-412D-BFDE-20AC22FF28EA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1" name="Programme connu catégorie Espoir 2018">
            <a:extLst>
              <a:ext uri="{FF2B5EF4-FFF2-40B4-BE49-F238E27FC236}">
                <a16:creationId xmlns:a16="http://schemas.microsoft.com/office/drawing/2014/main" id="{A89DC74E-E7E7-4AE1-9D8A-E6EC8175DD82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06A7C1A5-D935-4C3B-8082-2193DFF47791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36BC1C7-4214-A367-E8E4-A6B194421C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584" y="3321460"/>
            <a:ext cx="2669500" cy="1439209"/>
          </a:xfrm>
          <a:prstGeom prst="rect">
            <a:avLst/>
          </a:prstGeom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D01BB3FD-B54E-8A9E-FEDE-E6C6BB0B2B4A}"/>
              </a:ext>
            </a:extLst>
          </p:cNvPr>
          <p:cNvGrpSpPr/>
          <p:nvPr/>
        </p:nvGrpSpPr>
        <p:grpSpPr>
          <a:xfrm>
            <a:off x="7885624" y="7053432"/>
            <a:ext cx="3861558" cy="1597261"/>
            <a:chOff x="8909326" y="7494273"/>
            <a:chExt cx="3861558" cy="1597261"/>
          </a:xfrm>
        </p:grpSpPr>
        <p:sp>
          <p:nvSpPr>
            <p:cNvPr id="3" name="Rectangle">
              <a:extLst>
                <a:ext uri="{FF2B5EF4-FFF2-40B4-BE49-F238E27FC236}">
                  <a16:creationId xmlns:a16="http://schemas.microsoft.com/office/drawing/2014/main" id="{E8771F56-5824-47D2-F3D0-7C0CC2D21F9D}"/>
                </a:ext>
              </a:extLst>
            </p:cNvPr>
            <p:cNvSpPr/>
            <p:nvPr/>
          </p:nvSpPr>
          <p:spPr>
            <a:xfrm>
              <a:off x="8909326" y="7494273"/>
              <a:ext cx="3861558" cy="1597261"/>
            </a:xfrm>
            <a:prstGeom prst="rect">
              <a:avLst/>
            </a:prstGeom>
            <a:solidFill>
              <a:srgbClr val="FFFFFF">
                <a:alpha val="69655"/>
              </a:srgbClr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" name="Règle de jugement des rayons">
              <a:extLst>
                <a:ext uri="{FF2B5EF4-FFF2-40B4-BE49-F238E27FC236}">
                  <a16:creationId xmlns:a16="http://schemas.microsoft.com/office/drawing/2014/main" id="{47FF09C7-8AD2-B781-2135-4DD8FA263EEE}"/>
                </a:ext>
              </a:extLst>
            </p:cNvPr>
            <p:cNvSpPr/>
            <p:nvPr/>
          </p:nvSpPr>
          <p:spPr>
            <a:xfrm>
              <a:off x="8909326" y="7494273"/>
              <a:ext cx="3733009" cy="48615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 anchor="ctr">
              <a:noAutofit/>
            </a:bodyPr>
            <a:lstStyle>
              <a:lvl1pPr algn="l">
                <a:lnSpc>
                  <a:spcPct val="120000"/>
                </a:lnSpc>
                <a:spcBef>
                  <a:spcPts val="4600"/>
                </a:spcBef>
                <a:defRPr sz="3000" b="1">
                  <a:solidFill>
                    <a:srgbClr val="558AAB"/>
                  </a:solidFill>
                  <a:latin typeface="Gotham Condensed"/>
                  <a:ea typeface="Gotham Condensed"/>
                  <a:cs typeface="Gotham Condensed"/>
                  <a:sym typeface="Gotham Condensed"/>
                </a:defRPr>
              </a:lvl1pPr>
            </a:lstStyle>
            <a:p>
              <a:pPr algn="ctr"/>
              <a:r>
                <a:rPr lang="fr-FR" sz="1800" dirty="0"/>
                <a:t>Règle de jugement des rayons</a:t>
              </a:r>
            </a:p>
          </p:txBody>
        </p:sp>
        <p:sp>
          <p:nvSpPr>
            <p:cNvPr id="6" name="Ces portions de boucle doivent avoir un rayon souple et constant, mais ils n’ont pas besoin d’être de rayon identique aux autres rayons de boucle de la figure…">
              <a:extLst>
                <a:ext uri="{FF2B5EF4-FFF2-40B4-BE49-F238E27FC236}">
                  <a16:creationId xmlns:a16="http://schemas.microsoft.com/office/drawing/2014/main" id="{C0FD0969-1912-2EB1-797C-AA29B3571B2B}"/>
                </a:ext>
              </a:extLst>
            </p:cNvPr>
            <p:cNvSpPr/>
            <p:nvPr/>
          </p:nvSpPr>
          <p:spPr>
            <a:xfrm>
              <a:off x="9367667" y="7992297"/>
              <a:ext cx="3403217" cy="103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50800" tIns="50800" rIns="50800" bIns="50800"/>
            <a:lstStyle/>
            <a:p>
              <a:pPr algn="l">
                <a:lnSpc>
                  <a:spcPct val="120000"/>
                </a:lnSpc>
                <a:spcBef>
                  <a:spcPts val="100"/>
                </a:spcBef>
                <a:defRPr sz="2200">
                  <a:latin typeface="Gotham Condensed"/>
                  <a:ea typeface="Gotham Condensed"/>
                  <a:cs typeface="Gotham Condensed"/>
                  <a:sym typeface="Gotham Condensed"/>
                </a:defRPr>
              </a:pPr>
              <a:r>
                <a:rPr lang="fr-FR" sz="1600" dirty="0"/>
                <a:t>Ces portions de boucle doivent avoir un rayon souple et constant, mais ils n’ont pas besoin d’être de rayon identique</a:t>
              </a:r>
            </a:p>
          </p:txBody>
        </p:sp>
      </p:grpSp>
      <p:pic>
        <p:nvPicPr>
          <p:cNvPr id="7" name="Image 6">
            <a:extLst>
              <a:ext uri="{FF2B5EF4-FFF2-40B4-BE49-F238E27FC236}">
                <a16:creationId xmlns:a16="http://schemas.microsoft.com/office/drawing/2014/main" id="{09727401-465B-5B0D-2FA6-6EBFFC1113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5624" y="7626018"/>
            <a:ext cx="288759" cy="288927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83126AB-C2E2-46D6-8A49-7D69D57FB8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719" y="4342479"/>
            <a:ext cx="288759" cy="28892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C834CB1-7FCE-C1DE-2A8F-9EE447B8E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7123" y="3515928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8953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3" name="Tableau"/>
          <p:cNvGraphicFramePr/>
          <p:nvPr>
            <p:extLst>
              <p:ext uri="{D42A27DB-BD31-4B8C-83A1-F6EECF244321}">
                <p14:modId xmlns:p14="http://schemas.microsoft.com/office/powerpoint/2010/main" val="366252936"/>
              </p:ext>
            </p:extLst>
          </p:nvPr>
        </p:nvGraphicFramePr>
        <p:xfrm>
          <a:off x="381000" y="2537299"/>
          <a:ext cx="12242800" cy="2486641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6641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buFontTx/>
                        <a:buNone/>
                        <a:defRPr sz="240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defRPr>
                      </a:pP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A 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otham Condensed"/>
                        </a:rPr>
                        <a:t>Boucle tirée, 1 tonneau complet intégré en haut de la boucle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sym typeface="Gill Sans Light"/>
                        </a:rPr>
                        <a:t> pour se retrouver en vol horizontal </a:t>
                      </a:r>
                      <a:r>
                        <a:rPr lang="fr-FR" sz="2000" dirty="0"/>
                        <a:t>positif.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8" name="Tableau"/>
          <p:cNvGraphicFramePr/>
          <p:nvPr>
            <p:extLst>
              <p:ext uri="{D42A27DB-BD31-4B8C-83A1-F6EECF244321}">
                <p14:modId xmlns:p14="http://schemas.microsoft.com/office/powerpoint/2010/main" val="3275559230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93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5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Boucle.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18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" name="Erreurs possibles"/>
          <p:cNvSpPr/>
          <p:nvPr/>
        </p:nvSpPr>
        <p:spPr>
          <a:xfrm>
            <a:off x="381000" y="4941024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err="1"/>
              <a:t>Erreurs</a:t>
            </a:r>
            <a:r>
              <a:rPr sz="2400"/>
              <a:t> </a:t>
            </a:r>
            <a:r>
              <a:rPr sz="2400" err="1"/>
              <a:t>possibles</a:t>
            </a:r>
            <a:endParaRPr sz="2400"/>
          </a:p>
        </p:txBody>
      </p:sp>
      <p:sp>
        <p:nvSpPr>
          <p:cNvPr id="210" name="L'angle de la trajectoire de montée n'est pas de 45°.…"/>
          <p:cNvSpPr/>
          <p:nvPr/>
        </p:nvSpPr>
        <p:spPr>
          <a:xfrm>
            <a:off x="381000" y="5466723"/>
            <a:ext cx="12242800" cy="4286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rayon de la boucle n'est pas constant.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La boucle doit être parfaitement ronde.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Chaque variation de rayon -1 pt.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b="0" i="0" u="none" strike="noStrike" baseline="0" dirty="0">
                <a:latin typeface="CIDFont+F2"/>
              </a:rPr>
              <a:t>Déviation horizontale des ailes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Entrée et sortie horizontales -0,5 pt / 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 tonneau doit être centré sur le haut de la boucle.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La rotation du tonneau ne fait pas exactement 360°.</a:t>
            </a:r>
            <a:endParaRPr lang="fr-FR" sz="2000" dirty="0">
              <a:latin typeface="CIDFont+F2"/>
            </a:endParaRP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sp>
        <p:nvSpPr>
          <p:cNvPr id="20" name="GT avion de voltige…">
            <a:extLst>
              <a:ext uri="{FF2B5EF4-FFF2-40B4-BE49-F238E27FC236}">
                <a16:creationId xmlns:a16="http://schemas.microsoft.com/office/drawing/2014/main" id="{3D4C4565-AA90-4A38-A877-63CD13DAFEC8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grpSp>
        <p:nvGrpSpPr>
          <p:cNvPr id="26" name="Groupe 6">
            <a:extLst>
              <a:ext uri="{FF2B5EF4-FFF2-40B4-BE49-F238E27FC236}">
                <a16:creationId xmlns:a16="http://schemas.microsoft.com/office/drawing/2014/main" id="{0E7DF263-6498-489B-81CA-5E277939FA8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7" name="Picture 2" descr="logo masque carré web 1">
              <a:extLst>
                <a:ext uri="{FF2B5EF4-FFF2-40B4-BE49-F238E27FC236}">
                  <a16:creationId xmlns:a16="http://schemas.microsoft.com/office/drawing/2014/main" id="{C843DF71-F795-4B76-91A7-14D311236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ZoneTexte 3">
              <a:extLst>
                <a:ext uri="{FF2B5EF4-FFF2-40B4-BE49-F238E27FC236}">
                  <a16:creationId xmlns:a16="http://schemas.microsoft.com/office/drawing/2014/main" id="{5D180561-88C0-404E-967D-E32760091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29" name="Voltige Grand Modèle">
            <a:extLst>
              <a:ext uri="{FF2B5EF4-FFF2-40B4-BE49-F238E27FC236}">
                <a16:creationId xmlns:a16="http://schemas.microsoft.com/office/drawing/2014/main" id="{145CC84F-3A54-40DC-A85B-D5B555FA6078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0" name="Programme connu catégorie Espoir 2018">
            <a:extLst>
              <a:ext uri="{FF2B5EF4-FFF2-40B4-BE49-F238E27FC236}">
                <a16:creationId xmlns:a16="http://schemas.microsoft.com/office/drawing/2014/main" id="{DC585CF1-B95E-4F44-BE55-8B7578ADFB5C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398848B-F05D-22C0-1228-9AD044A10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09" y="2705229"/>
            <a:ext cx="2772233" cy="231871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046020B-1638-B5A5-820F-BD6DFAE769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7262" y="6116709"/>
            <a:ext cx="4767886" cy="1729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9449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Tableau"/>
          <p:cNvGraphicFramePr/>
          <p:nvPr>
            <p:extLst>
              <p:ext uri="{D42A27DB-BD31-4B8C-83A1-F6EECF244321}">
                <p14:modId xmlns:p14="http://schemas.microsoft.com/office/powerpoint/2010/main" val="3395483500"/>
              </p:ext>
            </p:extLst>
          </p:nvPr>
        </p:nvGraphicFramePr>
        <p:xfrm>
          <a:off x="381000" y="2537299"/>
          <a:ext cx="12242800" cy="2899848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3430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2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9848">
                <a:tc>
                  <a:txBody>
                    <a:bodyPr/>
                    <a:lstStyle/>
                    <a:p>
                      <a:pPr>
                        <a:defRPr sz="30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1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000" dirty="0">
                          <a:solidFill>
                            <a:srgbClr val="535353"/>
                          </a:solidFill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A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partir d’un vol horizontal positif,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+mn-ea"/>
                          <a:cs typeface="+mn-cs"/>
                          <a:sym typeface="Gill Sans Light"/>
                        </a:rPr>
                        <a:t>Tirer pour une montée verticale, au sommet renversement pour une descente verticale, 2/8 de facettes de tonneau, tirer </a:t>
                      </a:r>
                      <a:r>
                        <a:rPr lang="fr-FR" sz="2000" b="0" i="0" u="none" strike="noStrike" cap="none" spc="0" baseline="0" dirty="0">
                          <a:ln>
                            <a:noFill/>
                          </a:ln>
                          <a:solidFill>
                            <a:srgbClr val="535353"/>
                          </a:solidFill>
                          <a:uFillTx/>
                          <a:latin typeface="Gotham Condensed"/>
                          <a:ea typeface="Gotham Condensed"/>
                          <a:cs typeface="Gotham Condensed"/>
                          <a:sym typeface="Gotham Condensed"/>
                        </a:rPr>
                        <a:t>pour se retrouver en vol horizontal positif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8" name="Tableau"/>
          <p:cNvGraphicFramePr/>
          <p:nvPr>
            <p:extLst>
              <p:ext uri="{D42A27DB-BD31-4B8C-83A1-F6EECF244321}">
                <p14:modId xmlns:p14="http://schemas.microsoft.com/office/powerpoint/2010/main" val="3168801622"/>
              </p:ext>
            </p:extLst>
          </p:nvPr>
        </p:nvGraphicFramePr>
        <p:xfrm>
          <a:off x="381000" y="1648299"/>
          <a:ext cx="12242800" cy="833120"/>
        </p:xfrm>
        <a:graphic>
          <a:graphicData uri="http://schemas.openxmlformats.org/drawingml/2006/table">
            <a:tbl>
              <a:tblPr>
                <a:tableStyleId>{C7B018BB-80A7-4F77-B60F-C8B233D01FF8}</a:tableStyleId>
              </a:tblPr>
              <a:tblGrid>
                <a:gridCol w="134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5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Figure</a:t>
                      </a:r>
                      <a:endParaRPr lang="fr-FR"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n°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6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842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fr-FR" sz="2400" b="0" i="0" u="none" strike="noStrike" cap="none" spc="0" baseline="0" dirty="0">
                          <a:ln>
                            <a:noFill/>
                          </a:ln>
                          <a:solidFill>
                            <a:srgbClr val="558AAB"/>
                          </a:solidFill>
                          <a:uFillTx/>
                          <a:latin typeface="Gotham Condensed Medium"/>
                          <a:ea typeface="Gotham Condensed"/>
                          <a:cs typeface="Gotham Condensed"/>
                          <a:sym typeface="Gotham Condensed"/>
                        </a:rPr>
                        <a:t>Renversement.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solidFill>
                      <a:srgbClr val="91908C">
                        <a:alpha val="1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K = </a:t>
                      </a:r>
                      <a:r>
                        <a:rPr lang="fr-FR" sz="2400" dirty="0">
                          <a:solidFill>
                            <a:srgbClr val="558AAB"/>
                          </a:solidFill>
                          <a:latin typeface="Gotham Condensed Medium"/>
                          <a:ea typeface="Gotham Condensed Medium"/>
                          <a:cs typeface="Gotham Condensed Medium"/>
                          <a:sym typeface="Gotham Condensed Medium"/>
                        </a:rPr>
                        <a:t>20</a:t>
                      </a:r>
                      <a:endParaRPr sz="2400" dirty="0">
                        <a:solidFill>
                          <a:srgbClr val="558AAB"/>
                        </a:solidFill>
                        <a:latin typeface="Gotham Condensed Medium"/>
                        <a:ea typeface="Gotham Condensed Medium"/>
                        <a:cs typeface="Gotham Condensed Medium"/>
                        <a:sym typeface="Gotham Condensed Medium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solidFill>
                      <a:srgbClr val="91908C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9" name="Erreurs possibles"/>
          <p:cNvSpPr/>
          <p:nvPr/>
        </p:nvSpPr>
        <p:spPr>
          <a:xfrm>
            <a:off x="381000" y="5544638"/>
            <a:ext cx="12242800" cy="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Autofit/>
          </a:bodyPr>
          <a:lstStyle>
            <a:lvl1pPr algn="l">
              <a:lnSpc>
                <a:spcPct val="120000"/>
              </a:lnSpc>
              <a:spcBef>
                <a:spcPts val="4600"/>
              </a:spcBef>
              <a:defRPr sz="30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sz="2400" dirty="0" err="1"/>
              <a:t>Erreurs</a:t>
            </a:r>
            <a:r>
              <a:rPr sz="2400" dirty="0"/>
              <a:t> </a:t>
            </a:r>
            <a:r>
              <a:rPr sz="2400" dirty="0" err="1"/>
              <a:t>possibles</a:t>
            </a:r>
            <a:endParaRPr sz="2400" dirty="0"/>
          </a:p>
        </p:txBody>
      </p:sp>
      <p:sp>
        <p:nvSpPr>
          <p:cNvPr id="200" name="Les trajectoires montantes et descendantes ne sont pas parfaitement verticales.…"/>
          <p:cNvSpPr/>
          <p:nvPr/>
        </p:nvSpPr>
        <p:spPr>
          <a:xfrm>
            <a:off x="381000" y="6008692"/>
            <a:ext cx="11826631" cy="34770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numCol="2"/>
          <a:lstStyle/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La montée et la descente verticale :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horizontale des ailes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Déviation de la trajectoire -0,5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Déduire 1pt par ½ envergure par rapport au CG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Pendule après le renversement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/>
              <a:t>Le 2/8 facettes ne fait pas exactement 45°.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Trajectoire de vol -0.5 pt / 5°</a:t>
            </a:r>
          </a:p>
          <a:p>
            <a:pPr marL="370416" indent="-370416" algn="l">
              <a:lnSpc>
                <a:spcPct val="120000"/>
              </a:lnSpc>
              <a:spcBef>
                <a:spcPts val="100"/>
              </a:spcBef>
              <a:buSzPct val="30000"/>
              <a:buBlip>
                <a:blip r:embed="rId2"/>
              </a:buBlip>
              <a:defRPr sz="2200">
                <a:latin typeface="Gotham Condensed"/>
                <a:ea typeface="Gotham Condensed"/>
                <a:cs typeface="Gotham Condensed"/>
                <a:sym typeface="Gotham Condensed"/>
              </a:defRPr>
            </a:pPr>
            <a:r>
              <a:rPr lang="fr-FR" sz="2000" dirty="0">
                <a:latin typeface="CIDFont+F2"/>
              </a:rPr>
              <a:t>Les trajectoires d'entrée et de sortie ne sont pas horizontales.</a:t>
            </a:r>
          </a:p>
        </p:txBody>
      </p:sp>
      <p:grpSp>
        <p:nvGrpSpPr>
          <p:cNvPr id="27" name="Groupe 6">
            <a:extLst>
              <a:ext uri="{FF2B5EF4-FFF2-40B4-BE49-F238E27FC236}">
                <a16:creationId xmlns:a16="http://schemas.microsoft.com/office/drawing/2014/main" id="{7AD4E085-D45F-4669-AAE1-6BE8E9819D9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331913" cy="1631950"/>
            <a:chOff x="0" y="0"/>
            <a:chExt cx="1331639" cy="1632656"/>
          </a:xfrm>
        </p:grpSpPr>
        <p:pic>
          <p:nvPicPr>
            <p:cNvPr id="28" name="Picture 2" descr="logo masque carré web 1">
              <a:extLst>
                <a:ext uri="{FF2B5EF4-FFF2-40B4-BE49-F238E27FC236}">
                  <a16:creationId xmlns:a16="http://schemas.microsoft.com/office/drawing/2014/main" id="{B054B435-BBFC-436D-8D6F-00729F4E7A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49362" cy="1223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ZoneTexte 3">
              <a:extLst>
                <a:ext uri="{FF2B5EF4-FFF2-40B4-BE49-F238E27FC236}">
                  <a16:creationId xmlns:a16="http://schemas.microsoft.com/office/drawing/2014/main" id="{F971BD46-950A-4F92-9E6A-27A4E4DFE1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1124744"/>
              <a:ext cx="1224135" cy="507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900"/>
                <a:t>GT Avion Voltige Grand Modèle France</a:t>
              </a:r>
            </a:p>
          </p:txBody>
        </p:sp>
      </p:grpSp>
      <p:sp>
        <p:nvSpPr>
          <p:cNvPr id="30" name="Voltige Grand Modèle">
            <a:extLst>
              <a:ext uri="{FF2B5EF4-FFF2-40B4-BE49-F238E27FC236}">
                <a16:creationId xmlns:a16="http://schemas.microsoft.com/office/drawing/2014/main" id="{9D4BDF08-C0D8-45F3-80F8-1F33677A1F16}"/>
              </a:ext>
            </a:extLst>
          </p:cNvPr>
          <p:cNvSpPr txBox="1">
            <a:spLocks/>
          </p:cNvSpPr>
          <p:nvPr/>
        </p:nvSpPr>
        <p:spPr>
          <a:xfrm>
            <a:off x="1524000" y="267844"/>
            <a:ext cx="11224101" cy="622301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Gotham Condensed"/>
                <a:ea typeface="Gotham Condensed"/>
                <a:cs typeface="Gotham Condensed"/>
                <a:sym typeface="Gotham Condensed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all" spc="0" baseline="0">
                <a:ln>
                  <a:noFill/>
                </a:ln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hangingPunct="1"/>
            <a:r>
              <a:rPr lang="fr-FR" sz="4400"/>
              <a:t>Avion Voltige Grand Modèle</a:t>
            </a:r>
            <a:endParaRPr lang="fr-FR" sz="4400" dirty="0"/>
          </a:p>
        </p:txBody>
      </p:sp>
      <p:sp>
        <p:nvSpPr>
          <p:cNvPr id="31" name="Programme connu catégorie Espoir 2018">
            <a:extLst>
              <a:ext uri="{FF2B5EF4-FFF2-40B4-BE49-F238E27FC236}">
                <a16:creationId xmlns:a16="http://schemas.microsoft.com/office/drawing/2014/main" id="{A7AF8C9A-AEB0-41B5-9310-4170606FC393}"/>
              </a:ext>
            </a:extLst>
          </p:cNvPr>
          <p:cNvSpPr/>
          <p:nvPr/>
        </p:nvSpPr>
        <p:spPr>
          <a:xfrm>
            <a:off x="1524299" y="882651"/>
            <a:ext cx="11223502" cy="45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 algn="l">
              <a:lnSpc>
                <a:spcPct val="90000"/>
              </a:lnSpc>
              <a:defRPr sz="2800" b="1">
                <a:solidFill>
                  <a:srgbClr val="558AAB"/>
                </a:solidFill>
                <a:latin typeface="Gotham Condensed"/>
                <a:ea typeface="Gotham Condensed"/>
                <a:cs typeface="Gotham Condensed"/>
                <a:sym typeface="Gotham Condensed"/>
              </a:defRPr>
            </a:lvl1pPr>
          </a:lstStyle>
          <a:p>
            <a:r>
              <a:rPr dirty="0" err="1"/>
              <a:t>Programme</a:t>
            </a:r>
            <a:r>
              <a:rPr dirty="0"/>
              <a:t> </a:t>
            </a:r>
            <a:r>
              <a:rPr dirty="0" err="1"/>
              <a:t>connu</a:t>
            </a:r>
            <a:r>
              <a:rPr dirty="0"/>
              <a:t> </a:t>
            </a:r>
            <a:r>
              <a:rPr dirty="0" err="1"/>
              <a:t>catégorie</a:t>
            </a:r>
            <a:r>
              <a:rPr dirty="0"/>
              <a:t> </a:t>
            </a:r>
            <a:r>
              <a:rPr lang="fr-FR" dirty="0"/>
              <a:t>Sportsman 2023</a:t>
            </a:r>
            <a:endParaRPr dirty="0"/>
          </a:p>
        </p:txBody>
      </p:sp>
      <p:sp>
        <p:nvSpPr>
          <p:cNvPr id="12" name="GT avion de voltige…">
            <a:extLst>
              <a:ext uri="{FF2B5EF4-FFF2-40B4-BE49-F238E27FC236}">
                <a16:creationId xmlns:a16="http://schemas.microsoft.com/office/drawing/2014/main" id="{23FD9CCC-542F-43F4-B62C-4F4E2B05E7F2}"/>
              </a:ext>
            </a:extLst>
          </p:cNvPr>
          <p:cNvSpPr/>
          <p:nvPr/>
        </p:nvSpPr>
        <p:spPr>
          <a:xfrm>
            <a:off x="11204812" y="334004"/>
            <a:ext cx="1549367" cy="93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GT </a:t>
            </a:r>
            <a:r>
              <a:rPr dirty="0" err="1"/>
              <a:t>avion</a:t>
            </a:r>
            <a:r>
              <a:rPr dirty="0"/>
              <a:t> de </a:t>
            </a:r>
            <a:r>
              <a:rPr dirty="0" err="1"/>
              <a:t>voltige</a:t>
            </a:r>
            <a:endParaRPr dirty="0"/>
          </a:p>
          <a:p>
            <a:pPr>
              <a:defRPr sz="1800">
                <a:latin typeface="Gotham Condensed Medium"/>
                <a:ea typeface="Gotham Condensed Medium"/>
                <a:cs typeface="Gotham Condensed Medium"/>
                <a:sym typeface="Gotham Condensed Medium"/>
              </a:defRPr>
            </a:pPr>
            <a:r>
              <a:rPr dirty="0"/>
              <a:t>grand </a:t>
            </a:r>
            <a:r>
              <a:rPr dirty="0" err="1"/>
              <a:t>modèle</a:t>
            </a:r>
            <a:endParaRPr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09AAF02-0F18-7A4F-E887-F0F380B40B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881" y="2573855"/>
            <a:ext cx="1548029" cy="3053189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CC9C467D-E39E-1E9F-ECF7-1C28BD97D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7646" y="5795588"/>
            <a:ext cx="5778069" cy="3053185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9764616-5126-59D4-76B8-542BF147A0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4732336"/>
            <a:ext cx="288759" cy="28892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D148231-179C-1F64-7DF6-CF73ABCEA2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2895" y="3508632"/>
            <a:ext cx="288759" cy="28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9405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1995</Words>
  <Application>Microsoft Office PowerPoint</Application>
  <PresentationFormat>Personnalisé</PresentationFormat>
  <Paragraphs>252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CIDFont+F2</vt:lpstr>
      <vt:lpstr>CIDFont+F4</vt:lpstr>
      <vt:lpstr>Gill Sans Light</vt:lpstr>
      <vt:lpstr>Gotham Condensed</vt:lpstr>
      <vt:lpstr>Gotham Condensed Medium</vt:lpstr>
      <vt:lpstr>Helvetica Neue</vt:lpstr>
      <vt:lpstr>Trebuchet MS</vt:lpstr>
      <vt:lpstr>Showroom</vt:lpstr>
      <vt:lpstr>Avion Voltige Grand Modèle</vt:lpstr>
      <vt:lpstr>Avion Voltige Grand Modèle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Voltige Grand Modèle</dc:title>
  <dc:creator>Alain DETRY</dc:creator>
  <cp:lastModifiedBy>Alain DETRY</cp:lastModifiedBy>
  <cp:revision>152</cp:revision>
  <dcterms:modified xsi:type="dcterms:W3CDTF">2023-04-13T13:32:02Z</dcterms:modified>
</cp:coreProperties>
</file>