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70" r:id="rId6"/>
    <p:sldId id="261" r:id="rId7"/>
    <p:sldId id="262" r:id="rId8"/>
    <p:sldId id="264" r:id="rId9"/>
    <p:sldId id="263" r:id="rId10"/>
    <p:sldId id="271" r:id="rId11"/>
    <p:sldId id="260" r:id="rId12"/>
    <p:sldId id="259" r:id="rId13"/>
    <p:sldId id="267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 snapToGrid="0" snapToObjects="1">
      <p:cViewPr varScale="1">
        <p:scale>
          <a:sx n="78" d="100"/>
          <a:sy n="78" d="100"/>
        </p:scale>
        <p:origin x="9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oltige Grand Modèle"/>
          <p:cNvSpPr>
            <a:spLocks noGrp="1"/>
          </p:cNvSpPr>
          <p:nvPr>
            <p:ph type="title"/>
          </p:nvPr>
        </p:nvSpPr>
        <p:spPr>
          <a:xfrm>
            <a:off x="497763" y="6908800"/>
            <a:ext cx="12009272" cy="1282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sz="6000" noProof="0" dirty="0"/>
              <a:t>Avion Voltige Grand Modèle</a:t>
            </a:r>
          </a:p>
        </p:txBody>
      </p:sp>
      <p:sp>
        <p:nvSpPr>
          <p:cNvPr id="120" name="Programme connu catégorie Espoir 20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noProof="0" dirty="0"/>
              <a:t>Programme connu catégorie </a:t>
            </a:r>
            <a:r>
              <a:rPr lang="fr-FR" dirty="0"/>
              <a:t>Intermediate</a:t>
            </a:r>
            <a:r>
              <a:rPr lang="fr-FR" noProof="0" dirty="0"/>
              <a:t> 2023</a:t>
            </a:r>
          </a:p>
        </p:txBody>
      </p:sp>
      <p:pic>
        <p:nvPicPr>
          <p:cNvPr id="122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38" y="821512"/>
            <a:ext cx="8321523" cy="58245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2B56071-DF90-4DFA-9137-D4AD7D1289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8" name="Picture 2" descr="logo masque carré web 1">
              <a:extLst>
                <a:ext uri="{FF2B5EF4-FFF2-40B4-BE49-F238E27FC236}">
                  <a16:creationId xmlns:a16="http://schemas.microsoft.com/office/drawing/2014/main" id="{E37B061B-A674-48E9-89F0-67CF7FFFD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E189F112-6F25-431C-86DD-2E9CD1E64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Tableau"/>
          <p:cNvGraphicFramePr/>
          <p:nvPr>
            <p:extLst>
              <p:ext uri="{D42A27DB-BD31-4B8C-83A1-F6EECF244321}">
                <p14:modId xmlns:p14="http://schemas.microsoft.com/office/powerpoint/2010/main" val="683229258"/>
              </p:ext>
            </p:extLst>
          </p:nvPr>
        </p:nvGraphicFramePr>
        <p:xfrm>
          <a:off x="381000" y="2537299"/>
          <a:ext cx="12242800" cy="24866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6641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buFontTx/>
                        <a:buNone/>
                        <a:defRPr sz="240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defRPr>
                      </a:pPr>
                      <a:r>
                        <a:rPr lang="fr-FR" sz="2000" dirty="0"/>
                        <a:t>A partir d’un vol horizontal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positif,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otham Condensed"/>
                        </a:rPr>
                        <a:t>1 tour et 3/4 de rotation positive suivi de 3/4 de tonneau en sens opposé, pousser pour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 se retrouver </a:t>
                      </a:r>
                      <a:r>
                        <a:rPr lang="fr-FR" sz="2000" dirty="0"/>
                        <a:t>en vol horizontal négatif.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8" name="Tableau"/>
          <p:cNvGraphicFramePr/>
          <p:nvPr>
            <p:extLst>
              <p:ext uri="{D42A27DB-BD31-4B8C-83A1-F6EECF244321}">
                <p14:modId xmlns:p14="http://schemas.microsoft.com/office/powerpoint/2010/main" val="869966384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3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7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Vrille.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20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9" name="Erreurs possibles"/>
          <p:cNvSpPr/>
          <p:nvPr/>
        </p:nvSpPr>
        <p:spPr>
          <a:xfrm>
            <a:off x="381000" y="5066284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sz="2400" dirty="0" err="1"/>
              <a:t>Erreurs</a:t>
            </a:r>
            <a:r>
              <a:rPr sz="2400" dirty="0"/>
              <a:t> possibles</a:t>
            </a:r>
          </a:p>
        </p:txBody>
      </p:sp>
      <p:sp>
        <p:nvSpPr>
          <p:cNvPr id="20" name="GT avion de voltige…">
            <a:extLst>
              <a:ext uri="{FF2B5EF4-FFF2-40B4-BE49-F238E27FC236}">
                <a16:creationId xmlns:a16="http://schemas.microsoft.com/office/drawing/2014/main" id="{3D4C4565-AA90-4A38-A877-63CD13DAFEC8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grpSp>
        <p:nvGrpSpPr>
          <p:cNvPr id="26" name="Groupe 6">
            <a:extLst>
              <a:ext uri="{FF2B5EF4-FFF2-40B4-BE49-F238E27FC236}">
                <a16:creationId xmlns:a16="http://schemas.microsoft.com/office/drawing/2014/main" id="{0E7DF263-6498-489B-81CA-5E277939FA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7" name="Picture 2" descr="logo masque carré web 1">
              <a:extLst>
                <a:ext uri="{FF2B5EF4-FFF2-40B4-BE49-F238E27FC236}">
                  <a16:creationId xmlns:a16="http://schemas.microsoft.com/office/drawing/2014/main" id="{C843DF71-F795-4B76-91A7-14D311236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3">
              <a:extLst>
                <a:ext uri="{FF2B5EF4-FFF2-40B4-BE49-F238E27FC236}">
                  <a16:creationId xmlns:a16="http://schemas.microsoft.com/office/drawing/2014/main" id="{5D180561-88C0-404E-967D-E3276009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29" name="Voltige Grand Modèle">
            <a:extLst>
              <a:ext uri="{FF2B5EF4-FFF2-40B4-BE49-F238E27FC236}">
                <a16:creationId xmlns:a16="http://schemas.microsoft.com/office/drawing/2014/main" id="{145CC84F-3A54-40DC-A85B-D5B555FA6078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8" name="Programme connu catégorie Espoir 2018">
            <a:extLst>
              <a:ext uri="{FF2B5EF4-FFF2-40B4-BE49-F238E27FC236}">
                <a16:creationId xmlns:a16="http://schemas.microsoft.com/office/drawing/2014/main" id="{4EC63EBC-9248-463C-AA25-3EC815875EB7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sp>
        <p:nvSpPr>
          <p:cNvPr id="19" name="Les trajectoires montantes et descendantes ne sont pas parfaitement verticales.…">
            <a:extLst>
              <a:ext uri="{FF2B5EF4-FFF2-40B4-BE49-F238E27FC236}">
                <a16:creationId xmlns:a16="http://schemas.microsoft.com/office/drawing/2014/main" id="{F0465733-232F-49B5-80BE-AF0CBC9EF6EC}"/>
              </a:ext>
            </a:extLst>
          </p:cNvPr>
          <p:cNvSpPr/>
          <p:nvPr/>
        </p:nvSpPr>
        <p:spPr>
          <a:xfrm>
            <a:off x="504493" y="5659314"/>
            <a:ext cx="11826631" cy="354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La ligne d’entrée de la vrille est une trajectoire corrigée par rapport au vent.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Au point de décrochage, les ailes ne sont pas à l’horizontales.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 décrochage et la chute de l’aile qui indiquent le début de l’autorotation ne se produisent pas simultanément.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CIDFont+F2"/>
              </a:rPr>
              <a:t>L</a:t>
            </a:r>
            <a:r>
              <a:rPr lang="fr-FR" sz="1800" b="0" i="0" u="none" strike="noStrike" baseline="0" dirty="0">
                <a:latin typeface="CIDFont+F2"/>
              </a:rPr>
              <a:t>e nez de l’avion avec les ailes doit tomber avant la rotation, si non 0 pt</a:t>
            </a:r>
            <a:r>
              <a:rPr lang="fr-FR" sz="2000" dirty="0">
                <a:latin typeface="Gotham Condensed"/>
              </a:rPr>
              <a:t>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La vrille ne s’arrête pas précisément à un tour 3/4.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 ¾ tonneau est en sens opposé.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Pas de segment de ligne verticale après la rotation.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trajectoires d'entrée et de sortie ne sont pas horizontales -0,5 pt / 5°.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5F2791-BA2C-7AE3-02C6-8A00030D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3" y="2537299"/>
            <a:ext cx="1620990" cy="2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314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au"/>
          <p:cNvGraphicFramePr/>
          <p:nvPr>
            <p:extLst>
              <p:ext uri="{D42A27DB-BD31-4B8C-83A1-F6EECF244321}">
                <p14:modId xmlns:p14="http://schemas.microsoft.com/office/powerpoint/2010/main" val="3455779320"/>
              </p:ext>
            </p:extLst>
          </p:nvPr>
        </p:nvGraphicFramePr>
        <p:xfrm>
          <a:off x="381000" y="1625417"/>
          <a:ext cx="12242800" cy="921814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1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81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8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+mn-ea"/>
                          <a:cs typeface="+mn-cs"/>
                          <a:sym typeface="Gill Sans Light"/>
                        </a:rPr>
                        <a:t>Triangle.</a:t>
                      </a:r>
                      <a:endParaRPr lang="fr-FR" sz="2400" b="0" i="0" u="none" strike="noStrike" cap="none" spc="0" baseline="0" dirty="0">
                        <a:ln>
                          <a:noFill/>
                        </a:ln>
                        <a:solidFill>
                          <a:srgbClr val="558AAB"/>
                        </a:solidFill>
                        <a:uFillTx/>
                        <a:latin typeface="Gotham Condensed Medium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31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1" name="Tableau"/>
          <p:cNvGraphicFramePr/>
          <p:nvPr>
            <p:extLst>
              <p:ext uri="{D42A27DB-BD31-4B8C-83A1-F6EECF244321}">
                <p14:modId xmlns:p14="http://schemas.microsoft.com/office/powerpoint/2010/main" val="1736771100"/>
              </p:ext>
            </p:extLst>
          </p:nvPr>
        </p:nvGraphicFramePr>
        <p:xfrm>
          <a:off x="381000" y="2692142"/>
          <a:ext cx="12242800" cy="226380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805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i="0"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A </a:t>
                      </a:r>
                      <a:r>
                        <a:rPr lang="fr-FR" sz="2000" noProof="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partir</a:t>
                      </a:r>
                      <a:r>
                        <a:rPr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 d</a:t>
                      </a: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’un </a:t>
                      </a:r>
                      <a:r>
                        <a:rPr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vol </a:t>
                      </a:r>
                      <a:r>
                        <a:rPr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horizontal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négatif</a:t>
                      </a:r>
                      <a:r>
                        <a:rPr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Pousser de 135° pour une montée à 45°, 3 demi-tonneau, tirer pour une descente verticale, tirer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pour </a:t>
                      </a: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un rétablissement positif.</a:t>
                      </a:r>
                      <a:endParaRPr sz="2000" dirty="0">
                        <a:solidFill>
                          <a:srgbClr val="535353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" name="Erreurs possibles"/>
          <p:cNvSpPr/>
          <p:nvPr/>
        </p:nvSpPr>
        <p:spPr>
          <a:xfrm>
            <a:off x="505301" y="5160026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sz="2400" dirty="0"/>
              <a:t>Erreurs possibles</a:t>
            </a:r>
            <a:endParaRPr sz="2400" dirty="0"/>
          </a:p>
        </p:txBody>
      </p:sp>
      <p:grpSp>
        <p:nvGrpSpPr>
          <p:cNvPr id="14" name="Groupe 6">
            <a:extLst>
              <a:ext uri="{FF2B5EF4-FFF2-40B4-BE49-F238E27FC236}">
                <a16:creationId xmlns:a16="http://schemas.microsoft.com/office/drawing/2014/main" id="{38C0A80F-F83E-41F4-95F3-28FA5A44B4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15" name="Picture 2" descr="logo masque carré web 1">
              <a:extLst>
                <a:ext uri="{FF2B5EF4-FFF2-40B4-BE49-F238E27FC236}">
                  <a16:creationId xmlns:a16="http://schemas.microsoft.com/office/drawing/2014/main" id="{A19DA789-B9B6-4278-8DF8-1D6ADEA65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3">
              <a:extLst>
                <a:ext uri="{FF2B5EF4-FFF2-40B4-BE49-F238E27FC236}">
                  <a16:creationId xmlns:a16="http://schemas.microsoft.com/office/drawing/2014/main" id="{1F35F03D-717B-4229-AA51-C2452BDBC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18" name="Voltige Grand Modèle">
            <a:extLst>
              <a:ext uri="{FF2B5EF4-FFF2-40B4-BE49-F238E27FC236}">
                <a16:creationId xmlns:a16="http://schemas.microsoft.com/office/drawing/2014/main" id="{B2329524-2744-4466-B54A-BDA866509800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7" name="GT avion de voltige…">
            <a:extLst>
              <a:ext uri="{FF2B5EF4-FFF2-40B4-BE49-F238E27FC236}">
                <a16:creationId xmlns:a16="http://schemas.microsoft.com/office/drawing/2014/main" id="{83E6224D-2554-4D83-8176-B6B91F46F73A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25" name="Programme connu catégorie Espoir 2018">
            <a:extLst>
              <a:ext uri="{FF2B5EF4-FFF2-40B4-BE49-F238E27FC236}">
                <a16:creationId xmlns:a16="http://schemas.microsoft.com/office/drawing/2014/main" id="{2C22CDF5-1B86-4456-83BE-5265825F422E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sp>
        <p:nvSpPr>
          <p:cNvPr id="28" name="Les trajectoires montantes et descendantes ne sont pas parfaitement verticales.…">
            <a:extLst>
              <a:ext uri="{FF2B5EF4-FFF2-40B4-BE49-F238E27FC236}">
                <a16:creationId xmlns:a16="http://schemas.microsoft.com/office/drawing/2014/main" id="{570FF541-A685-4D58-A79A-A2E9DC96FA14}"/>
              </a:ext>
            </a:extLst>
          </p:cNvPr>
          <p:cNvSpPr/>
          <p:nvPr/>
        </p:nvSpPr>
        <p:spPr>
          <a:xfrm>
            <a:off x="744944" y="5711948"/>
            <a:ext cx="11826631" cy="354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trajectoire de la montée n’est pas à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3 ½ tonneaux ne sont pas centrés.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trajectoire de la descente n’est pas verticale.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pentes avant et après rotation ne sont pas identiques.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Déviation horizontale des ailes 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Déviation de la trajectoire 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trajectoires d'entrée et de sortie ne sont pas horizontales -0,5 pt / 5°.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F20EB5-A36E-5932-1671-0BAA6374E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93" y="2610988"/>
            <a:ext cx="2100310" cy="239498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3B073D6-D45E-F484-FB0E-3957E6BD583E}"/>
              </a:ext>
            </a:extLst>
          </p:cNvPr>
          <p:cNvGrpSpPr/>
          <p:nvPr/>
        </p:nvGrpSpPr>
        <p:grpSpPr>
          <a:xfrm>
            <a:off x="7885624" y="7329938"/>
            <a:ext cx="3861558" cy="1597261"/>
            <a:chOff x="8909326" y="7494273"/>
            <a:chExt cx="3861558" cy="1597261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65DA447E-145D-EE27-B10B-2EFDBC6C7408}"/>
                </a:ext>
              </a:extLst>
            </p:cNvPr>
            <p:cNvSpPr/>
            <p:nvPr/>
          </p:nvSpPr>
          <p:spPr>
            <a:xfrm>
              <a:off x="8909326" y="7494273"/>
              <a:ext cx="3861558" cy="1597261"/>
            </a:xfrm>
            <a:prstGeom prst="rect">
              <a:avLst/>
            </a:prstGeom>
            <a:solidFill>
              <a:srgbClr val="FFFFFF">
                <a:alpha val="69655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Règle de jugement des rayons">
              <a:extLst>
                <a:ext uri="{FF2B5EF4-FFF2-40B4-BE49-F238E27FC236}">
                  <a16:creationId xmlns:a16="http://schemas.microsoft.com/office/drawing/2014/main" id="{943EAC05-C689-591A-37FC-0646D3B7EBD6}"/>
                </a:ext>
              </a:extLst>
            </p:cNvPr>
            <p:cNvSpPr/>
            <p:nvPr/>
          </p:nvSpPr>
          <p:spPr>
            <a:xfrm>
              <a:off x="8909326" y="7494273"/>
              <a:ext cx="3733009" cy="4861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algn="l">
                <a:lnSpc>
                  <a:spcPct val="120000"/>
                </a:lnSpc>
                <a:spcBef>
                  <a:spcPts val="4600"/>
                </a:spcBef>
                <a:defRPr sz="3000" b="1">
                  <a:solidFill>
                    <a:srgbClr val="558AAB"/>
                  </a:solidFill>
                  <a:latin typeface="Gotham Condensed"/>
                  <a:ea typeface="Gotham Condensed"/>
                  <a:cs typeface="Gotham Condensed"/>
                  <a:sym typeface="Gotham Condensed"/>
                </a:defRPr>
              </a:lvl1pPr>
            </a:lstStyle>
            <a:p>
              <a:pPr algn="ctr"/>
              <a:r>
                <a:rPr lang="fr-FR" sz="1800" dirty="0"/>
                <a:t>Règle de jugement des rayons</a:t>
              </a:r>
            </a:p>
          </p:txBody>
        </p:sp>
        <p:sp>
          <p:nvSpPr>
            <p:cNvPr id="6" name="Ces portions de boucle doivent avoir un rayon souple et constant, mais ils n’ont pas besoin d’être de rayon identique aux autres rayons de boucle de la figure…">
              <a:extLst>
                <a:ext uri="{FF2B5EF4-FFF2-40B4-BE49-F238E27FC236}">
                  <a16:creationId xmlns:a16="http://schemas.microsoft.com/office/drawing/2014/main" id="{5CC8620A-E5D4-1B2E-72D1-8EAB9A5D5FA4}"/>
                </a:ext>
              </a:extLst>
            </p:cNvPr>
            <p:cNvSpPr/>
            <p:nvPr/>
          </p:nvSpPr>
          <p:spPr>
            <a:xfrm>
              <a:off x="9367667" y="7992297"/>
              <a:ext cx="3403217" cy="10392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/>
            <a:p>
              <a:pPr algn="l">
                <a:lnSpc>
                  <a:spcPct val="120000"/>
                </a:lnSpc>
                <a:spcBef>
                  <a:spcPts val="100"/>
                </a:spcBef>
                <a:defRPr sz="2200">
                  <a:latin typeface="Gotham Condensed"/>
                  <a:ea typeface="Gotham Condensed"/>
                  <a:cs typeface="Gotham Condensed"/>
                  <a:sym typeface="Gotham Condensed"/>
                </a:defRPr>
              </a:pPr>
              <a:r>
                <a:rPr lang="fr-FR" sz="1600" dirty="0"/>
                <a:t>Ces portions de boucle doivent avoir un rayon souple et constant, mais ils n’ont pas besoin d’être de rayon identique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24A38818-8AA8-BA64-B6F8-CE4D20DC6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624" y="7902524"/>
            <a:ext cx="288759" cy="2889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7A5CF3-588A-3C6A-6A00-E827A2D8C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166" y="4427492"/>
            <a:ext cx="288759" cy="288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7A2D7F-3FCB-45D0-9882-D90244E36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441" y="2993576"/>
            <a:ext cx="288759" cy="2889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09D7EE-7BF2-AEC7-769A-E05BF5374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489" y="3633695"/>
            <a:ext cx="288759" cy="2889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au"/>
          <p:cNvGraphicFramePr/>
          <p:nvPr>
            <p:extLst>
              <p:ext uri="{D42A27DB-BD31-4B8C-83A1-F6EECF244321}">
                <p14:modId xmlns:p14="http://schemas.microsoft.com/office/powerpoint/2010/main" val="3515361414"/>
              </p:ext>
            </p:extLst>
          </p:nvPr>
        </p:nvGraphicFramePr>
        <p:xfrm>
          <a:off x="511379" y="2865449"/>
          <a:ext cx="12242800" cy="18207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0784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lang="fr-FR" sz="2800" noProof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defRPr>
                      </a:pPr>
                      <a:r>
                        <a:rPr lang="fr-FR" sz="2000" noProof="0" dirty="0"/>
                        <a:t>A partir </a:t>
                      </a:r>
                      <a:r>
                        <a:rPr lang="fr-FR" sz="20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d’un vol horizontal positif,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otham Condensed"/>
                        </a:rPr>
                        <a:t>Déclenché positif en entrée, tirez 5/8 de boucle et descente à 45°, 4/8 de facettes de tonneau, tirer pour </a:t>
                      </a:r>
                      <a:r>
                        <a:rPr lang="fr-FR" sz="20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se retrouver en vol horizontal positif.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2" name="Erreurs possibles"/>
          <p:cNvSpPr/>
          <p:nvPr/>
        </p:nvSpPr>
        <p:spPr>
          <a:xfrm>
            <a:off x="493735" y="5395518"/>
            <a:ext cx="2948758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sz="2400" dirty="0"/>
              <a:t>Erreurs possibles</a:t>
            </a:r>
          </a:p>
        </p:txBody>
      </p:sp>
      <p:graphicFrame>
        <p:nvGraphicFramePr>
          <p:cNvPr id="144" name="Tableau"/>
          <p:cNvGraphicFramePr/>
          <p:nvPr>
            <p:extLst>
              <p:ext uri="{D42A27DB-BD31-4B8C-83A1-F6EECF244321}">
                <p14:modId xmlns:p14="http://schemas.microsoft.com/office/powerpoint/2010/main" val="1701363711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3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9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+mn-ea"/>
                          <a:cs typeface="+mn-cs"/>
                          <a:sym typeface="Gill Sans Light"/>
                        </a:rPr>
                        <a:t>½ huit cubain</a:t>
                      </a:r>
                      <a:endParaRPr lang="fr-FR" sz="2400" b="0" i="0" u="none" strike="noStrike" cap="none" spc="0" baseline="0" dirty="0">
                        <a:ln>
                          <a:noFill/>
                        </a:ln>
                        <a:solidFill>
                          <a:srgbClr val="558AAB"/>
                        </a:solidFill>
                        <a:uFillTx/>
                        <a:latin typeface="Gotham Condensed Medium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28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e 6">
            <a:extLst>
              <a:ext uri="{FF2B5EF4-FFF2-40B4-BE49-F238E27FC236}">
                <a16:creationId xmlns:a16="http://schemas.microsoft.com/office/drawing/2014/main" id="{24BE5BE6-404B-48A2-9D17-7176B8C0A7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19" name="Picture 2" descr="logo masque carré web 1">
              <a:extLst>
                <a:ext uri="{FF2B5EF4-FFF2-40B4-BE49-F238E27FC236}">
                  <a16:creationId xmlns:a16="http://schemas.microsoft.com/office/drawing/2014/main" id="{2735688D-FE7F-4A04-B746-EC45FB21B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3">
              <a:extLst>
                <a:ext uri="{FF2B5EF4-FFF2-40B4-BE49-F238E27FC236}">
                  <a16:creationId xmlns:a16="http://schemas.microsoft.com/office/drawing/2014/main" id="{43EB4944-4D9B-4BF2-B69A-F6D530C27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30" name="Voltige Grand Modèle">
            <a:extLst>
              <a:ext uri="{FF2B5EF4-FFF2-40B4-BE49-F238E27FC236}">
                <a16:creationId xmlns:a16="http://schemas.microsoft.com/office/drawing/2014/main" id="{5FB86446-F97C-4D05-8C99-90F5D5A7F22E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7" name="GT avion de voltige…">
            <a:extLst>
              <a:ext uri="{FF2B5EF4-FFF2-40B4-BE49-F238E27FC236}">
                <a16:creationId xmlns:a16="http://schemas.microsoft.com/office/drawing/2014/main" id="{DD8BE93A-81A2-491D-A151-8902D8B909B6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21" name="Programme connu catégorie Espoir 2018">
            <a:extLst>
              <a:ext uri="{FF2B5EF4-FFF2-40B4-BE49-F238E27FC236}">
                <a16:creationId xmlns:a16="http://schemas.microsoft.com/office/drawing/2014/main" id="{973FD7A5-DDE6-40DC-B3EC-E9C093A99736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sp>
        <p:nvSpPr>
          <p:cNvPr id="22" name="Les trajectoires montantes et descendantes ne sont pas parfaitement verticales.…">
            <a:extLst>
              <a:ext uri="{FF2B5EF4-FFF2-40B4-BE49-F238E27FC236}">
                <a16:creationId xmlns:a16="http://schemas.microsoft.com/office/drawing/2014/main" id="{A1DE3AD0-43E1-4467-92E6-DB5FAE368111}"/>
              </a:ext>
            </a:extLst>
          </p:cNvPr>
          <p:cNvSpPr/>
          <p:nvPr/>
        </p:nvSpPr>
        <p:spPr>
          <a:xfrm>
            <a:off x="381001" y="6075489"/>
            <a:ext cx="11826631" cy="334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b="0" i="0" u="none" strike="noStrike" baseline="0" dirty="0">
                <a:latin typeface="CIDFont+F2"/>
              </a:rPr>
              <a:t>Le déclenché marque le diamètre de la ⅝ </a:t>
            </a:r>
            <a:r>
              <a:rPr lang="fr-FR" sz="1800" b="0" i="0" u="none" strike="noStrike" baseline="0" dirty="0" err="1">
                <a:latin typeface="CIDFont+F2"/>
              </a:rPr>
              <a:t>ème</a:t>
            </a:r>
            <a:r>
              <a:rPr lang="fr-FR" sz="1800" b="0" i="0" u="none" strike="noStrike" baseline="0" dirty="0">
                <a:latin typeface="CIDFont+F2"/>
              </a:rPr>
              <a:t> de boucle. La ⅝ </a:t>
            </a:r>
            <a:r>
              <a:rPr lang="fr-FR" sz="1800" b="0" i="0" u="none" strike="noStrike" baseline="0" dirty="0" err="1">
                <a:latin typeface="CIDFont+F2"/>
              </a:rPr>
              <a:t>ème</a:t>
            </a:r>
            <a:r>
              <a:rPr lang="fr-FR" sz="1800" b="0" i="0" u="none" strike="noStrike" baseline="0" dirty="0">
                <a:latin typeface="CIDFont+F2"/>
              </a:rPr>
              <a:t> de boucle doit être parfaitement ronde.</a:t>
            </a:r>
            <a:endParaRPr lang="fr-FR" sz="2000" dirty="0">
              <a:highlight>
                <a:srgbClr val="FFFF00"/>
              </a:highlight>
            </a:endParaRP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trajectoire de la descente n'est pas à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4/8 de facettes n’est pas centré.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pentes avant et après rotation ne sont pas identiques.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Déviation horizontale des ailes 0,5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Déviation de la trajectoire 0,5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trajectoires d'entrée et de sortie ne sont pas horizontales.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F338FE-6277-1C85-AFC6-B987F5E7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865449"/>
            <a:ext cx="3361999" cy="23513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Tableau"/>
          <p:cNvGraphicFramePr/>
          <p:nvPr>
            <p:extLst>
              <p:ext uri="{D42A27DB-BD31-4B8C-83A1-F6EECF244321}">
                <p14:modId xmlns:p14="http://schemas.microsoft.com/office/powerpoint/2010/main" val="1236467176"/>
              </p:ext>
            </p:extLst>
          </p:nvPr>
        </p:nvGraphicFramePr>
        <p:xfrm>
          <a:off x="381000" y="2537299"/>
          <a:ext cx="12242800" cy="23395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9501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defRPr>
                      </a:pPr>
                      <a:r>
                        <a:rPr lang="fr-FR" sz="2000" dirty="0"/>
                        <a:t>A partir d’un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vol horizontal positif,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otham Condensed"/>
                        </a:rPr>
                        <a:t>Virage à 90° avec un tonneau complet inscrit, sortie à plat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 pour </a:t>
                      </a:r>
                      <a:r>
                        <a:rPr lang="fr-FR" sz="2000" dirty="0"/>
                        <a:t>se retrouver en vol horizontal positif sur l’axe Y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5" name="Tableau"/>
          <p:cNvGraphicFramePr/>
          <p:nvPr>
            <p:extLst>
              <p:ext uri="{D42A27DB-BD31-4B8C-83A1-F6EECF244321}">
                <p14:modId xmlns:p14="http://schemas.microsoft.com/office/powerpoint/2010/main" val="266692060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10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+mn-ea"/>
                          <a:cs typeface="+mn-cs"/>
                          <a:sym typeface="Gill Sans Light"/>
                        </a:rPr>
                        <a:t>¼ de cercle.</a:t>
                      </a:r>
                      <a:endParaRPr lang="fr-FR" sz="2400" b="0" i="0" u="none" strike="noStrike" cap="none" spc="0" baseline="0" dirty="0">
                        <a:ln>
                          <a:noFill/>
                        </a:ln>
                        <a:solidFill>
                          <a:srgbClr val="558AAB"/>
                        </a:solidFill>
                        <a:uFillTx/>
                        <a:latin typeface="Gotham Condensed Medium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1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4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Erreurs possibles"/>
          <p:cNvSpPr/>
          <p:nvPr/>
        </p:nvSpPr>
        <p:spPr>
          <a:xfrm>
            <a:off x="505001" y="4876800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sz="2400" dirty="0" err="1"/>
              <a:t>Erreurs</a:t>
            </a:r>
            <a:r>
              <a:rPr sz="2400" dirty="0"/>
              <a:t> </a:t>
            </a:r>
            <a:r>
              <a:rPr sz="2400" dirty="0" err="1"/>
              <a:t>possibles</a:t>
            </a:r>
            <a:endParaRPr sz="2400" dirty="0"/>
          </a:p>
        </p:txBody>
      </p:sp>
      <p:sp>
        <p:nvSpPr>
          <p:cNvPr id="247" name="L'angle de la trajectoire de montée n'est pas de 45°.…"/>
          <p:cNvSpPr/>
          <p:nvPr/>
        </p:nvSpPr>
        <p:spPr>
          <a:xfrm>
            <a:off x="511379" y="5460860"/>
            <a:ext cx="12242800" cy="356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cercle </a:t>
            </a:r>
            <a:r>
              <a:rPr lang="fr-FR" sz="2000" dirty="0">
                <a:latin typeface="Gotham Condensed"/>
              </a:rPr>
              <a:t>ne fait pas 90°.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 rayon de cercle n’est pas constant.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 tonneau n’est pas intérieur.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 taux de roulis n’est pas constant.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Il n’y a pas d’interruption dans le roulis du tonneau.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L’altitude n’est pas constante.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Chaque déviation -0.5 pt / 5 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trajectoires d'entrée et de sortie ne sont pas horizontales -0,5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endParaRPr sz="2000" dirty="0"/>
          </a:p>
        </p:txBody>
      </p:sp>
      <p:grpSp>
        <p:nvGrpSpPr>
          <p:cNvPr id="27" name="Groupe 6">
            <a:extLst>
              <a:ext uri="{FF2B5EF4-FFF2-40B4-BE49-F238E27FC236}">
                <a16:creationId xmlns:a16="http://schemas.microsoft.com/office/drawing/2014/main" id="{A03DCAE2-28EA-4C68-90D9-2130288E0E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8" name="Picture 2" descr="logo masque carré web 1">
              <a:extLst>
                <a:ext uri="{FF2B5EF4-FFF2-40B4-BE49-F238E27FC236}">
                  <a16:creationId xmlns:a16="http://schemas.microsoft.com/office/drawing/2014/main" id="{DBE1DC39-7D3E-4E6E-9206-3D74C76CF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3">
              <a:extLst>
                <a:ext uri="{FF2B5EF4-FFF2-40B4-BE49-F238E27FC236}">
                  <a16:creationId xmlns:a16="http://schemas.microsoft.com/office/drawing/2014/main" id="{01E62E2F-6470-4CE7-A488-A4322F4DB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30" name="Voltige Grand Modèle">
            <a:extLst>
              <a:ext uri="{FF2B5EF4-FFF2-40B4-BE49-F238E27FC236}">
                <a16:creationId xmlns:a16="http://schemas.microsoft.com/office/drawing/2014/main" id="{8C77DE7A-879D-4468-BBB4-4018D7547602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9" name="GT avion de voltige…">
            <a:extLst>
              <a:ext uri="{FF2B5EF4-FFF2-40B4-BE49-F238E27FC236}">
                <a16:creationId xmlns:a16="http://schemas.microsoft.com/office/drawing/2014/main" id="{9486B3C1-C7DE-450A-8705-FC81F9FDD8BC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20" name="Programme connu catégorie Espoir 2018">
            <a:extLst>
              <a:ext uri="{FF2B5EF4-FFF2-40B4-BE49-F238E27FC236}">
                <a16:creationId xmlns:a16="http://schemas.microsoft.com/office/drawing/2014/main" id="{F85D13B8-49CC-41AE-85C6-EA749819F275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E3AF00-60E0-B74D-341D-4B7F5F052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95" y="2938738"/>
            <a:ext cx="2397670" cy="19791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Voltige Grand Modèle"/>
          <p:cNvSpPr>
            <a:spLocks noGrp="1"/>
          </p:cNvSpPr>
          <p:nvPr>
            <p:ph type="title"/>
          </p:nvPr>
        </p:nvSpPr>
        <p:spPr>
          <a:xfrm>
            <a:off x="2364361" y="240095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 b="1"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sz="4400" dirty="0"/>
              <a:t>Avion Voltige Grand Modèle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72327F-E4C6-4754-A988-2FB4E190CDA3}"/>
              </a:ext>
            </a:extLst>
          </p:cNvPr>
          <p:cNvGrpSpPr>
            <a:grpSpLocks/>
          </p:cNvGrpSpPr>
          <p:nvPr/>
        </p:nvGrpSpPr>
        <p:grpSpPr bwMode="auto">
          <a:xfrm>
            <a:off x="583662" y="342014"/>
            <a:ext cx="1331913" cy="1631950"/>
            <a:chOff x="0" y="0"/>
            <a:chExt cx="1331639" cy="1632656"/>
          </a:xfrm>
        </p:grpSpPr>
        <p:pic>
          <p:nvPicPr>
            <p:cNvPr id="8" name="Picture 2" descr="logo masque carré web 1">
              <a:extLst>
                <a:ext uri="{FF2B5EF4-FFF2-40B4-BE49-F238E27FC236}">
                  <a16:creationId xmlns:a16="http://schemas.microsoft.com/office/drawing/2014/main" id="{312ACFFD-4FFE-45C3-A251-64C65CBC4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D023C9C0-5E56-4321-B6B9-C12E9D915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10" name="Programme connu catégorie Espoir 2018">
            <a:extLst>
              <a:ext uri="{FF2B5EF4-FFF2-40B4-BE49-F238E27FC236}">
                <a16:creationId xmlns:a16="http://schemas.microsoft.com/office/drawing/2014/main" id="{C842E562-27D3-4374-963B-89CC5F1C9FFF}"/>
              </a:ext>
            </a:extLst>
          </p:cNvPr>
          <p:cNvSpPr/>
          <p:nvPr/>
        </p:nvSpPr>
        <p:spPr>
          <a:xfrm>
            <a:off x="2715533" y="91040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sp>
        <p:nvSpPr>
          <p:cNvPr id="11" name="GT avion de voltige…">
            <a:extLst>
              <a:ext uri="{FF2B5EF4-FFF2-40B4-BE49-F238E27FC236}">
                <a16:creationId xmlns:a16="http://schemas.microsoft.com/office/drawing/2014/main" id="{CD26185F-2587-4B5A-9B38-2774C4C2E8B2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A44927-9073-3162-B162-4399F912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366" y="1973963"/>
            <a:ext cx="112774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ED28F2D-297B-65D8-4995-E7C0D53A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126" y="1973962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F5CE483-C3EB-2036-BD01-B82A5E919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75" y="1655699"/>
            <a:ext cx="112399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738D6-3912-523F-305C-7C68427F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71" y="1973961"/>
            <a:ext cx="5696979" cy="76882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7100BF7-70E4-520A-D3C6-B5C333C1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084" y="1973960"/>
            <a:ext cx="5478653" cy="77135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ste des figures du programme de vol et coefficients associés"/>
          <p:cNvSpPr/>
          <p:nvPr/>
        </p:nvSpPr>
        <p:spPr>
          <a:xfrm>
            <a:off x="381000" y="1520700"/>
            <a:ext cx="12242800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defRPr sz="2500">
                <a:solidFill>
                  <a:srgbClr val="558AAB"/>
                </a:solidFill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lvl1pPr>
          </a:lstStyle>
          <a:p>
            <a:r>
              <a:t>Liste des figures du programme de vol et coefficients associés</a:t>
            </a:r>
          </a:p>
        </p:txBody>
      </p:sp>
      <p:graphicFrame>
        <p:nvGraphicFramePr>
          <p:cNvPr id="134" name="Tableau"/>
          <p:cNvGraphicFramePr/>
          <p:nvPr>
            <p:extLst>
              <p:ext uri="{D42A27DB-BD31-4B8C-83A1-F6EECF244321}">
                <p14:modId xmlns:p14="http://schemas.microsoft.com/office/powerpoint/2010/main" val="3266208901"/>
              </p:ext>
            </p:extLst>
          </p:nvPr>
        </p:nvGraphicFramePr>
        <p:xfrm>
          <a:off x="381000" y="2245233"/>
          <a:ext cx="12133997" cy="7321761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8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889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N°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Description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Coefficient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1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S horizontal.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Entrée dos, déclenché négatif en entrée, tirer 5/8 de boucle et montée à 45°, pousser 5/8 de boucle inversée, 2/4 de facettes de tonneau suivi de 1/2 tonneau en sens opposé en sortie, sortie dos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38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37060818"/>
                  </a:ext>
                </a:extLst>
              </a:tr>
              <a:tr h="5767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Renversement.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Pousser pour une montée verticale, tonneaux à 4 facettes, au sommet renversement pour réaliser une descente verticale, pousser pour une sortie dos.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38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863161084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3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Boucle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. Pousser pour la boucle avec 1 tonneau à 2 facettes intégrées, sortie dos.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24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815241883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4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Humpty</a:t>
                      </a: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 </a:t>
                      </a:r>
                      <a:r>
                        <a:rPr lang="fr-FR" sz="20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bump</a:t>
                      </a: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.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Pousser pour une montée verticale, 3/4 de tonneau, pousser pour 1/2 boucle et descente verticale, 2/4 de facettes de tonneau, tirer pour une sortie à plat.</a:t>
                      </a:r>
                      <a:endParaRPr lang="fr-FR"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32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546986434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5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Dent de requin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. Tirer pour une montée verticale, 1/4 de tonneau, tirer pour une descente à 45°, 1 tonneau et 1/2, tirer pour une sortie à plat.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29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245008052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6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Figure en Z.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Tirer de 135° pour une montée à 45°, 1/4 de tonneau suivi de 2/8 de facettes de tonneau en sens opposé, pousser pour une sortie à plat.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21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883481414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7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Vrille.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1 tour et 3/4 de rotation positive suivi de 3/4 de tonneau en sens opposé, tirer pour une sortie dos.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20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218492426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8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Triangle.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Pousser de 135° pour une montée à 45°, 3 demi-tonneau, tirer pour une descente verticale, tirer pour une sortie à plat.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31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480682232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9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1/2 huit cubain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, Déclenché positif en entrée, tirez 5/8 de boucle et descente à 45°, 4/8 de facettes de tonneau, tirer pour une sortie à plat.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28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899771940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10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1/4 de cercle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A5F5E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. Virage à 90° avec un tonneau complet inscrit, sortie à plat.</a:t>
                      </a:r>
                      <a:endParaRPr sz="2000" b="0" i="0" u="none" strike="noStrike" cap="none" spc="0" baseline="0" dirty="0">
                        <a:ln>
                          <a:noFill/>
                        </a:ln>
                        <a:solidFill>
                          <a:srgbClr val="5A5F5E"/>
                        </a:solidFill>
                        <a:uFillTx/>
                        <a:latin typeface="Gotham Condensed"/>
                        <a:ea typeface="+mn-ea"/>
                        <a:cs typeface="+mn-cs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14</a:t>
                      </a:r>
                      <a:endParaRPr sz="2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26490725"/>
                  </a:ext>
                </a:extLst>
              </a:tr>
              <a:tr h="541293">
                <a:tc gridSpan="2">
                  <a:txBody>
                    <a:bodyPr/>
                    <a:lstStyle/>
                    <a:p>
                      <a:pPr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Total coefficients :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B w="0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2</a:t>
                      </a:r>
                      <a:r>
                        <a:rPr lang="fr-FR" sz="3000" dirty="0">
                          <a:solidFill>
                            <a:srgbClr val="5A5F5E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75</a:t>
                      </a:r>
                      <a:endParaRPr sz="3000" dirty="0">
                        <a:solidFill>
                          <a:srgbClr val="5A5F5E"/>
                        </a:solidFill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1" name="Groupe 6">
            <a:extLst>
              <a:ext uri="{FF2B5EF4-FFF2-40B4-BE49-F238E27FC236}">
                <a16:creationId xmlns:a16="http://schemas.microsoft.com/office/drawing/2014/main" id="{33AD1CBB-9B73-4DFC-9420-B9264AFE2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12" name="Picture 2" descr="logo masque carré web 1">
              <a:extLst>
                <a:ext uri="{FF2B5EF4-FFF2-40B4-BE49-F238E27FC236}">
                  <a16:creationId xmlns:a16="http://schemas.microsoft.com/office/drawing/2014/main" id="{793E6F95-77AE-4E3D-8BE2-CE221B10C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3">
              <a:extLst>
                <a:ext uri="{FF2B5EF4-FFF2-40B4-BE49-F238E27FC236}">
                  <a16:creationId xmlns:a16="http://schemas.microsoft.com/office/drawing/2014/main" id="{6B6375C4-B8CC-4DDE-A7B1-16656941F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15" name="Voltige Grand Modèle">
            <a:extLst>
              <a:ext uri="{FF2B5EF4-FFF2-40B4-BE49-F238E27FC236}">
                <a16:creationId xmlns:a16="http://schemas.microsoft.com/office/drawing/2014/main" id="{6BA4C859-D9BB-4081-9402-B910A900DD70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 dirty="0"/>
              <a:t>Avion Voltige Grand Modèle</a:t>
            </a:r>
          </a:p>
        </p:txBody>
      </p:sp>
      <p:sp>
        <p:nvSpPr>
          <p:cNvPr id="9" name="GT avion de voltige…">
            <a:extLst>
              <a:ext uri="{FF2B5EF4-FFF2-40B4-BE49-F238E27FC236}">
                <a16:creationId xmlns:a16="http://schemas.microsoft.com/office/drawing/2014/main" id="{926B38C1-7E34-410A-A0D4-02FC968EDB68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10" name="Programme connu catégorie Espoir 2018">
            <a:extLst>
              <a:ext uri="{FF2B5EF4-FFF2-40B4-BE49-F238E27FC236}">
                <a16:creationId xmlns:a16="http://schemas.microsoft.com/office/drawing/2014/main" id="{F01C3141-D7DD-4218-BEA1-CD5A0CEF3EE1}"/>
              </a:ext>
            </a:extLst>
          </p:cNvPr>
          <p:cNvSpPr/>
          <p:nvPr/>
        </p:nvSpPr>
        <p:spPr>
          <a:xfrm>
            <a:off x="1910665" y="928506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Tableau"/>
          <p:cNvGraphicFramePr/>
          <p:nvPr>
            <p:extLst>
              <p:ext uri="{D42A27DB-BD31-4B8C-83A1-F6EECF244321}">
                <p14:modId xmlns:p14="http://schemas.microsoft.com/office/powerpoint/2010/main" val="1978350931"/>
              </p:ext>
            </p:extLst>
          </p:nvPr>
        </p:nvGraphicFramePr>
        <p:xfrm>
          <a:off x="381000" y="2537299"/>
          <a:ext cx="12242800" cy="29271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141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defRPr sz="240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defRPr>
                      </a:pPr>
                      <a:r>
                        <a:rPr lang="fr-FR" sz="2000" dirty="0"/>
                        <a:t>A partir d’un vol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horizontal négatif,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otham Condensed"/>
                        </a:rPr>
                        <a:t>Entrée dos, déclenché négatif en entrée, tirer 5/8 de boucle et montée à 45°, pousser 5/8 de boucle inversée, 2/4 de facettes de tonneau suivi de 1/2 tonneau en sens opposé en sortie </a:t>
                      </a:r>
                      <a:r>
                        <a:rPr lang="fr-FR" sz="2000" baseline="0" dirty="0"/>
                        <a:t>pour </a:t>
                      </a:r>
                      <a:r>
                        <a:rPr lang="fr-FR" sz="2000" dirty="0"/>
                        <a:t>se retrouver en vol horizontal négatif.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2" name="Tableau"/>
          <p:cNvGraphicFramePr/>
          <p:nvPr>
            <p:extLst>
              <p:ext uri="{D42A27DB-BD31-4B8C-83A1-F6EECF244321}">
                <p14:modId xmlns:p14="http://schemas.microsoft.com/office/powerpoint/2010/main" val="2092961759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10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9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1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+mn-ea"/>
                          <a:cs typeface="+mn-cs"/>
                          <a:sym typeface="Gill Sans Light"/>
                        </a:rPr>
                        <a:t>S Horizontal</a:t>
                      </a: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+mn-ea"/>
                          <a:cs typeface="+mn-cs"/>
                          <a:sym typeface="Gotham Condensed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38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3" name="Erreurs possibles"/>
          <p:cNvSpPr/>
          <p:nvPr/>
        </p:nvSpPr>
        <p:spPr>
          <a:xfrm>
            <a:off x="381000" y="5614476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sz="2400" dirty="0" err="1"/>
              <a:t>Erreurs</a:t>
            </a:r>
            <a:r>
              <a:rPr sz="2400" dirty="0"/>
              <a:t> </a:t>
            </a:r>
            <a:r>
              <a:rPr sz="2400" dirty="0" err="1"/>
              <a:t>possibles</a:t>
            </a:r>
            <a:endParaRPr sz="2400" dirty="0"/>
          </a:p>
        </p:txBody>
      </p:sp>
      <p:sp>
        <p:nvSpPr>
          <p:cNvPr id="234" name="Les lignes en montée et descente ne sont pas verticales.…"/>
          <p:cNvSpPr/>
          <p:nvPr/>
        </p:nvSpPr>
        <p:spPr>
          <a:xfrm>
            <a:off x="381000" y="6237484"/>
            <a:ext cx="12242800" cy="311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Les ⅝ </a:t>
            </a:r>
            <a:r>
              <a:rPr lang="fr-FR" sz="1800" dirty="0" err="1">
                <a:latin typeface="Gotham Condensed"/>
              </a:rPr>
              <a:t>ème</a:t>
            </a:r>
            <a:r>
              <a:rPr lang="fr-FR" sz="1800" dirty="0">
                <a:latin typeface="Gotham Condensed"/>
              </a:rPr>
              <a:t> de boucle doivent être parfaitement rondes.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Les ⅝ </a:t>
            </a:r>
            <a:r>
              <a:rPr lang="fr-FR" sz="1800" dirty="0" err="1">
                <a:latin typeface="Gotham Condensed"/>
              </a:rPr>
              <a:t>ème</a:t>
            </a:r>
            <a:r>
              <a:rPr lang="fr-FR" sz="1800" dirty="0">
                <a:latin typeface="Gotham Condensed"/>
              </a:rPr>
              <a:t> de boucle doivent avoir le même rayon.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La ⅝ </a:t>
            </a:r>
            <a:r>
              <a:rPr lang="fr-FR" sz="1800" dirty="0" err="1">
                <a:latin typeface="Gotham Condensed"/>
              </a:rPr>
              <a:t>ème</a:t>
            </a:r>
            <a:r>
              <a:rPr lang="fr-FR" sz="1800" dirty="0">
                <a:latin typeface="Gotham Condensed"/>
              </a:rPr>
              <a:t> boucle débute juste après le déclenché négatif, ligne -2.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Le déclenché négatif ne fait pas 360°.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La trajectoire montante n'est pas à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2/4 facettes de tonneau n’est pas réalisé au diamètre.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Le ½ tonneau est opposé donc immédiat. 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La rotation du 2/4 facettes ne fait pas exactement 180°.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La rotation du  ½ tonneau ne fait pas exactement 180°.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1800" dirty="0">
                <a:latin typeface="Gotham Condensed"/>
              </a:rPr>
              <a:t>Les trajectoires d'entrée et de sortie ne sont pas horizontales.</a:t>
            </a:r>
          </a:p>
        </p:txBody>
      </p:sp>
      <p:grpSp>
        <p:nvGrpSpPr>
          <p:cNvPr id="26" name="Groupe 6">
            <a:extLst>
              <a:ext uri="{FF2B5EF4-FFF2-40B4-BE49-F238E27FC236}">
                <a16:creationId xmlns:a16="http://schemas.microsoft.com/office/drawing/2014/main" id="{D7A99B71-F33F-4899-A911-211DAF4E0DF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7" name="Picture 2" descr="logo masque carré web 1">
              <a:extLst>
                <a:ext uri="{FF2B5EF4-FFF2-40B4-BE49-F238E27FC236}">
                  <a16:creationId xmlns:a16="http://schemas.microsoft.com/office/drawing/2014/main" id="{4E1221DC-20E8-48AD-AE5A-DED16E9F9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3">
              <a:extLst>
                <a:ext uri="{FF2B5EF4-FFF2-40B4-BE49-F238E27FC236}">
                  <a16:creationId xmlns:a16="http://schemas.microsoft.com/office/drawing/2014/main" id="{0F2B5790-E76E-496B-AB42-4421533B9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29" name="Voltige Grand Modèle">
            <a:extLst>
              <a:ext uri="{FF2B5EF4-FFF2-40B4-BE49-F238E27FC236}">
                <a16:creationId xmlns:a16="http://schemas.microsoft.com/office/drawing/2014/main" id="{044B5DD8-D66D-452D-82B2-D50A553C54BC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 dirty="0"/>
              <a:t>Avion Voltige Grand Modèle</a:t>
            </a:r>
          </a:p>
        </p:txBody>
      </p:sp>
      <p:sp>
        <p:nvSpPr>
          <p:cNvPr id="17" name="GT avion de voltige…">
            <a:extLst>
              <a:ext uri="{FF2B5EF4-FFF2-40B4-BE49-F238E27FC236}">
                <a16:creationId xmlns:a16="http://schemas.microsoft.com/office/drawing/2014/main" id="{B74AC25C-70B1-40CD-9B94-2F9A9A2D3B11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18" name="Programme connu catégorie Espoir 2018">
            <a:extLst>
              <a:ext uri="{FF2B5EF4-FFF2-40B4-BE49-F238E27FC236}">
                <a16:creationId xmlns:a16="http://schemas.microsoft.com/office/drawing/2014/main" id="{E53523D0-CAC5-42CD-A340-CD1A4F263193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B7395-3577-43AD-AF0E-A64983FE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2ACEBB-1B32-721D-2F41-8D4413CAC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148618"/>
            <a:ext cx="3410398" cy="17744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1AC308-3605-A8AA-BEA8-5087C8F2D3C1}"/>
              </a:ext>
            </a:extLst>
          </p:cNvPr>
          <p:cNvSpPr txBox="1"/>
          <p:nvPr/>
        </p:nvSpPr>
        <p:spPr>
          <a:xfrm>
            <a:off x="7439736" y="4949921"/>
            <a:ext cx="7503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600" b="0" i="0" u="none" strike="noStrike" baseline="0" dirty="0">
                <a:solidFill>
                  <a:srgbClr val="FF0000"/>
                </a:solidFill>
                <a:latin typeface="CIDFont+F4"/>
              </a:rPr>
              <a:t>⊜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4F67A4-4A97-FABD-E12B-3C69CD2EC70B}"/>
              </a:ext>
            </a:extLst>
          </p:cNvPr>
          <p:cNvSpPr txBox="1"/>
          <p:nvPr/>
        </p:nvSpPr>
        <p:spPr>
          <a:xfrm>
            <a:off x="2658374" y="3677703"/>
            <a:ext cx="7503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600" b="0" i="0" u="none" strike="noStrike" baseline="0" dirty="0">
                <a:solidFill>
                  <a:srgbClr val="FF0000"/>
                </a:solidFill>
                <a:latin typeface="CIDFont+F4"/>
              </a:rPr>
              <a:t>⊜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F42A72-BA86-5655-7945-4A8C8E02822F}"/>
              </a:ext>
            </a:extLst>
          </p:cNvPr>
          <p:cNvSpPr txBox="1"/>
          <p:nvPr/>
        </p:nvSpPr>
        <p:spPr>
          <a:xfrm>
            <a:off x="880889" y="3650796"/>
            <a:ext cx="7503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600" b="0" i="0" u="none" strike="noStrike" baseline="0" dirty="0">
                <a:solidFill>
                  <a:srgbClr val="FF0000"/>
                </a:solidFill>
                <a:latin typeface="CIDFont+F4"/>
              </a:rPr>
              <a:t>⊜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8236BBE-E5B8-F5F8-3876-EC8F73D4714A}"/>
              </a:ext>
            </a:extLst>
          </p:cNvPr>
          <p:cNvGrpSpPr/>
          <p:nvPr/>
        </p:nvGrpSpPr>
        <p:grpSpPr>
          <a:xfrm>
            <a:off x="7605337" y="4391724"/>
            <a:ext cx="4823538" cy="1895731"/>
            <a:chOff x="8029562" y="7744782"/>
            <a:chExt cx="4007988" cy="1605455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65A974C3-3AB5-8A9B-9D62-730A6FB0BC82}"/>
                </a:ext>
              </a:extLst>
            </p:cNvPr>
            <p:cNvSpPr/>
            <p:nvPr/>
          </p:nvSpPr>
          <p:spPr>
            <a:xfrm>
              <a:off x="8029562" y="7752976"/>
              <a:ext cx="3861558" cy="1597261"/>
            </a:xfrm>
            <a:prstGeom prst="rect">
              <a:avLst/>
            </a:prstGeom>
            <a:solidFill>
              <a:srgbClr val="FFFFFF">
                <a:alpha val="69655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Règle de jugement des rayons">
              <a:extLst>
                <a:ext uri="{FF2B5EF4-FFF2-40B4-BE49-F238E27FC236}">
                  <a16:creationId xmlns:a16="http://schemas.microsoft.com/office/drawing/2014/main" id="{29BDFE80-D344-BF52-23C2-9C4D152EC91A}"/>
                </a:ext>
              </a:extLst>
            </p:cNvPr>
            <p:cNvSpPr/>
            <p:nvPr/>
          </p:nvSpPr>
          <p:spPr>
            <a:xfrm>
              <a:off x="8304541" y="7744782"/>
              <a:ext cx="3733009" cy="4861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algn="l">
                <a:lnSpc>
                  <a:spcPct val="120000"/>
                </a:lnSpc>
                <a:spcBef>
                  <a:spcPts val="4600"/>
                </a:spcBef>
                <a:defRPr sz="3000" b="1">
                  <a:solidFill>
                    <a:srgbClr val="558AAB"/>
                  </a:solidFill>
                  <a:latin typeface="Gotham Condensed"/>
                  <a:ea typeface="Gotham Condensed"/>
                  <a:cs typeface="Gotham Condensed"/>
                  <a:sym typeface="Gotham Condensed"/>
                </a:defRPr>
              </a:lvl1pPr>
            </a:lstStyle>
            <a:p>
              <a:pPr algn="ctr"/>
              <a:r>
                <a:rPr lang="fr-FR" sz="1800" dirty="0"/>
                <a:t>Règle de jugement des rayons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67273-1396-1D72-9A07-9C0173C527BF}"/>
              </a:ext>
            </a:extLst>
          </p:cNvPr>
          <p:cNvSpPr/>
          <p:nvPr/>
        </p:nvSpPr>
        <p:spPr>
          <a:xfrm>
            <a:off x="8314455" y="4964017"/>
            <a:ext cx="3938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Gotham Condensed"/>
              </a:rPr>
              <a:t>Ces portions de boucle doivent avoir un rayon souple et constant, </a:t>
            </a:r>
            <a:r>
              <a:rPr lang="fr-FR" sz="1600" dirty="0">
                <a:solidFill>
                  <a:srgbClr val="FF0000"/>
                </a:solidFill>
                <a:latin typeface="Gotham Condensed"/>
              </a:rPr>
              <a:t>et doivent être de même dimension et de rayon identique dans la figure, sinon la note de la figure sera pénalisée.</a:t>
            </a:r>
          </a:p>
        </p:txBody>
      </p:sp>
    </p:spTree>
    <p:extLst>
      <p:ext uri="{BB962C8B-B14F-4D97-AF65-F5344CB8AC3E}">
        <p14:creationId xmlns:p14="http://schemas.microsoft.com/office/powerpoint/2010/main" val="1922589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Tableau"/>
          <p:cNvGraphicFramePr/>
          <p:nvPr>
            <p:extLst>
              <p:ext uri="{D42A27DB-BD31-4B8C-83A1-F6EECF244321}">
                <p14:modId xmlns:p14="http://schemas.microsoft.com/office/powerpoint/2010/main" val="2685168452"/>
              </p:ext>
            </p:extLst>
          </p:nvPr>
        </p:nvGraphicFramePr>
        <p:xfrm>
          <a:off x="381000" y="2537300"/>
          <a:ext cx="12242800" cy="216495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4958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A partir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d’un vol horizontal négatif,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Pousser pour une montée verticale, tonneaux à 4 facettes, au sommet renversement pour réaliser une descente verticale, pousser pour une sortie dos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pour se retrouver en vol horizontal négatif</a:t>
                      </a: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8" name="Tableau"/>
          <p:cNvGraphicFramePr/>
          <p:nvPr>
            <p:extLst>
              <p:ext uri="{D42A27DB-BD31-4B8C-83A1-F6EECF244321}">
                <p14:modId xmlns:p14="http://schemas.microsoft.com/office/powerpoint/2010/main" val="2135300062"/>
              </p:ext>
            </p:extLst>
          </p:nvPr>
        </p:nvGraphicFramePr>
        <p:xfrm>
          <a:off x="381000" y="1648300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2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Renversement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38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9" name="Erreurs possibles"/>
          <p:cNvSpPr/>
          <p:nvPr/>
        </p:nvSpPr>
        <p:spPr>
          <a:xfrm>
            <a:off x="456170" y="6361249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sz="2400" dirty="0" err="1"/>
              <a:t>Erreurs</a:t>
            </a:r>
            <a:r>
              <a:rPr sz="2400" dirty="0"/>
              <a:t> </a:t>
            </a:r>
            <a:r>
              <a:rPr sz="2400" dirty="0" err="1"/>
              <a:t>possibles</a:t>
            </a:r>
            <a:endParaRPr sz="2400" dirty="0"/>
          </a:p>
        </p:txBody>
      </p:sp>
      <p:sp>
        <p:nvSpPr>
          <p:cNvPr id="210" name="L'angle de la trajectoire de montée n'est pas de 45°.…"/>
          <p:cNvSpPr/>
          <p:nvPr/>
        </p:nvSpPr>
        <p:spPr>
          <a:xfrm>
            <a:off x="243227" y="7117727"/>
            <a:ext cx="12242800" cy="2545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La montée et la descente verticale.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Le tonneau 4 facettes n’est pas centré.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Les facettes ne font pas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Déviation horizontale des ailes -0,5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Déviation de la trajectoire -0,5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Déduire 1pt par ½ envergure par rapport au CG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Pendule après le renversement -0.5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2/8 facettes ne fait pas exactement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Trajectoire de vol -0.5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Les trajectoires d'entrée et de sortie ne sont pas horizontales.</a:t>
            </a:r>
          </a:p>
        </p:txBody>
      </p:sp>
      <p:sp>
        <p:nvSpPr>
          <p:cNvPr id="20" name="GT avion de voltige…">
            <a:extLst>
              <a:ext uri="{FF2B5EF4-FFF2-40B4-BE49-F238E27FC236}">
                <a16:creationId xmlns:a16="http://schemas.microsoft.com/office/drawing/2014/main" id="{3D4C4565-AA90-4A38-A877-63CD13DAFEC8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grpSp>
        <p:nvGrpSpPr>
          <p:cNvPr id="26" name="Groupe 6">
            <a:extLst>
              <a:ext uri="{FF2B5EF4-FFF2-40B4-BE49-F238E27FC236}">
                <a16:creationId xmlns:a16="http://schemas.microsoft.com/office/drawing/2014/main" id="{0E7DF263-6498-489B-81CA-5E277939FA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7" name="Picture 2" descr="logo masque carré web 1">
              <a:extLst>
                <a:ext uri="{FF2B5EF4-FFF2-40B4-BE49-F238E27FC236}">
                  <a16:creationId xmlns:a16="http://schemas.microsoft.com/office/drawing/2014/main" id="{C843DF71-F795-4B76-91A7-14D311236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3">
              <a:extLst>
                <a:ext uri="{FF2B5EF4-FFF2-40B4-BE49-F238E27FC236}">
                  <a16:creationId xmlns:a16="http://schemas.microsoft.com/office/drawing/2014/main" id="{5D180561-88C0-404E-967D-E3276009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29" name="Voltige Grand Modèle">
            <a:extLst>
              <a:ext uri="{FF2B5EF4-FFF2-40B4-BE49-F238E27FC236}">
                <a16:creationId xmlns:a16="http://schemas.microsoft.com/office/drawing/2014/main" id="{145CC84F-3A54-40DC-A85B-D5B555FA6078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8" name="Programme connu catégorie Espoir 2018">
            <a:extLst>
              <a:ext uri="{FF2B5EF4-FFF2-40B4-BE49-F238E27FC236}">
                <a16:creationId xmlns:a16="http://schemas.microsoft.com/office/drawing/2014/main" id="{669A41EC-D154-45A9-A716-FA823171A0FE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1E55AF-A33B-4BC6-732D-A3A09557C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19" y="2538086"/>
            <a:ext cx="1577361" cy="35044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1F3EB68-4E76-7E2A-3BBF-73A069710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77" y="5507480"/>
            <a:ext cx="288759" cy="2889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A0C460-3C7C-EADC-50AF-1A7FB5584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299" y="3730864"/>
            <a:ext cx="288759" cy="2889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F244F3-5A00-1BEC-34C3-2D3D2CF26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050" y="4290835"/>
            <a:ext cx="5121329" cy="27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97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au"/>
          <p:cNvGraphicFramePr/>
          <p:nvPr>
            <p:extLst>
              <p:ext uri="{D42A27DB-BD31-4B8C-83A1-F6EECF244321}">
                <p14:modId xmlns:p14="http://schemas.microsoft.com/office/powerpoint/2010/main" val="2920480489"/>
              </p:ext>
            </p:extLst>
          </p:nvPr>
        </p:nvGraphicFramePr>
        <p:xfrm>
          <a:off x="381000" y="2537299"/>
          <a:ext cx="12242800" cy="34274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7450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sz="280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A </a:t>
                      </a: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partir</a:t>
                      </a:r>
                      <a:r>
                        <a:rPr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 d</a:t>
                      </a: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’un </a:t>
                      </a:r>
                      <a:r>
                        <a:rPr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vol horizontal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négatif</a:t>
                      </a:r>
                      <a:r>
                        <a:rPr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Pousser pour la boucle avec 1 tonneau à 2 facettes intégrées, sortie dos.</a:t>
                      </a:r>
                      <a:endParaRPr lang="fr-FR" sz="2000" b="0" i="0" u="none" strike="noStrike" cap="none" spc="0" baseline="0" dirty="0">
                        <a:ln>
                          <a:noFill/>
                        </a:ln>
                        <a:solidFill>
                          <a:srgbClr val="535353"/>
                        </a:solidFill>
                        <a:uFillTx/>
                        <a:latin typeface="Gotham Condensed"/>
                        <a:ea typeface="Gotham Condensed"/>
                        <a:cs typeface="Gotham Condensed"/>
                        <a:sym typeface="Gotham Condensed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au"/>
          <p:cNvGraphicFramePr/>
          <p:nvPr>
            <p:extLst>
              <p:ext uri="{D42A27DB-BD31-4B8C-83A1-F6EECF244321}">
                <p14:modId xmlns:p14="http://schemas.microsoft.com/office/powerpoint/2010/main" val="3387130683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3</a:t>
                      </a: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Boucle.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24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3" name="Erreurs possibles"/>
          <p:cNvSpPr/>
          <p:nvPr/>
        </p:nvSpPr>
        <p:spPr>
          <a:xfrm>
            <a:off x="505001" y="5517299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sz="2400" dirty="0"/>
              <a:t>Erreurs possibles</a:t>
            </a:r>
          </a:p>
        </p:txBody>
      </p:sp>
      <p:sp>
        <p:nvSpPr>
          <p:cNvPr id="174" name="La ligne d’entrée de la vrille n’est pas une trajectoire corrigée par rapport au vent.…"/>
          <p:cNvSpPr/>
          <p:nvPr/>
        </p:nvSpPr>
        <p:spPr>
          <a:xfrm>
            <a:off x="381000" y="5988722"/>
            <a:ext cx="12242800" cy="3497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Le rayon de la boucle n'est pas constant.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b="0" i="0" u="none" strike="noStrike" baseline="0" dirty="0">
                <a:latin typeface="CIDFont+F2"/>
              </a:rPr>
              <a:t>La boucle doit être parfaitement ronde.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b="0" i="0" u="none" strike="noStrike" baseline="0" dirty="0">
                <a:latin typeface="CIDFont+F2"/>
              </a:rPr>
              <a:t>Chaque variation de rayon -1 pt.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b="0" i="0" u="none" strike="noStrike" baseline="0" dirty="0">
                <a:latin typeface="CIDFont+F2"/>
              </a:rPr>
              <a:t>Déviation horizontale des ailes -0,5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Déviation de la trajectoire -0,5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Entrée et sortie horizontales -0,5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Le tonneau </a:t>
            </a:r>
            <a:r>
              <a:rPr lang="fr-FR" sz="20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+mn-ea"/>
                <a:cs typeface="+mn-cs"/>
                <a:sym typeface="Gill Sans Light"/>
              </a:rPr>
              <a:t>à 2 facettes </a:t>
            </a:r>
            <a:r>
              <a:rPr lang="fr-FR" sz="2000" dirty="0">
                <a:latin typeface="CIDFont+F2"/>
              </a:rPr>
              <a:t>doit être centré sur le haut de la boucle.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rotation du tonneau ne fait pas exactement 360°.</a:t>
            </a:r>
            <a:endParaRPr lang="fr-FR" sz="2000" dirty="0">
              <a:latin typeface="CIDFont+F2"/>
            </a:endParaRP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CIDFont+F2"/>
              </a:rPr>
              <a:t>Les trajectoires d'entrée et de sortie ne sont pas horizontales.</a:t>
            </a:r>
          </a:p>
        </p:txBody>
      </p:sp>
      <p:grpSp>
        <p:nvGrpSpPr>
          <p:cNvPr id="14" name="Groupe 6">
            <a:extLst>
              <a:ext uri="{FF2B5EF4-FFF2-40B4-BE49-F238E27FC236}">
                <a16:creationId xmlns:a16="http://schemas.microsoft.com/office/drawing/2014/main" id="{82448EAF-0988-4D13-B852-E45BE31D22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15" name="Picture 2" descr="logo masque carré web 1">
              <a:extLst>
                <a:ext uri="{FF2B5EF4-FFF2-40B4-BE49-F238E27FC236}">
                  <a16:creationId xmlns:a16="http://schemas.microsoft.com/office/drawing/2014/main" id="{FDCEA243-7131-4F4A-BB0C-5DD15F28A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3">
              <a:extLst>
                <a:ext uri="{FF2B5EF4-FFF2-40B4-BE49-F238E27FC236}">
                  <a16:creationId xmlns:a16="http://schemas.microsoft.com/office/drawing/2014/main" id="{E8AFBE80-DD15-4E39-A41D-0A5C9E479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17" name="Voltige Grand Modèle">
            <a:extLst>
              <a:ext uri="{FF2B5EF4-FFF2-40B4-BE49-F238E27FC236}">
                <a16:creationId xmlns:a16="http://schemas.microsoft.com/office/drawing/2014/main" id="{5F418377-D70C-467A-8896-E065953C2846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2" name="GT avion de voltige…">
            <a:extLst>
              <a:ext uri="{FF2B5EF4-FFF2-40B4-BE49-F238E27FC236}">
                <a16:creationId xmlns:a16="http://schemas.microsoft.com/office/drawing/2014/main" id="{31EA15DB-9FBF-4EE2-8D11-76F9B675D8EB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13" name="Programme connu catégorie Espoir 2018">
            <a:extLst>
              <a:ext uri="{FF2B5EF4-FFF2-40B4-BE49-F238E27FC236}">
                <a16:creationId xmlns:a16="http://schemas.microsoft.com/office/drawing/2014/main" id="{AB0DDAA2-43CD-436F-84ED-88CDAA9E33D8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3E2B68-1E4F-D46A-BC40-00D6935A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09" y="2756208"/>
            <a:ext cx="3067478" cy="24768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6F1E0E1-A9C0-0A5E-FB29-B9D925CE4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703" y="6116709"/>
            <a:ext cx="4767886" cy="17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1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Tableau"/>
          <p:cNvGraphicFramePr/>
          <p:nvPr>
            <p:extLst>
              <p:ext uri="{D42A27DB-BD31-4B8C-83A1-F6EECF244321}">
                <p14:modId xmlns:p14="http://schemas.microsoft.com/office/powerpoint/2010/main" val="3955894683"/>
              </p:ext>
            </p:extLst>
          </p:nvPr>
        </p:nvGraphicFramePr>
        <p:xfrm>
          <a:off x="381000" y="2537299"/>
          <a:ext cx="12242800" cy="214794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7947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defRPr>
                      </a:pPr>
                      <a:r>
                        <a:rPr lang="fr-FR" sz="2000" dirty="0"/>
                        <a:t>A partir d’un vol horizontal négatif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otham Condensed"/>
                        </a:rPr>
                        <a:t>Pousser pour une montée verticale, 3/4 de tonneau, pousser pour 1/2 boucle et descente verticale, 2/4 de facettes de tonneau, tirer pour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une </a:t>
                      </a:r>
                      <a:r>
                        <a:rPr lang="fr-FR" sz="2000" dirty="0"/>
                        <a:t>sortie positive sur l’axe des Y. 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" name="Tableau"/>
          <p:cNvGraphicFramePr/>
          <p:nvPr>
            <p:extLst>
              <p:ext uri="{D42A27DB-BD31-4B8C-83A1-F6EECF244321}">
                <p14:modId xmlns:p14="http://schemas.microsoft.com/office/powerpoint/2010/main" val="4041118327"/>
              </p:ext>
            </p:extLst>
          </p:nvPr>
        </p:nvGraphicFramePr>
        <p:xfrm>
          <a:off x="381000" y="1648298"/>
          <a:ext cx="12242800" cy="849241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24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4</a:t>
                      </a: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Humpty</a:t>
                      </a: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 </a:t>
                      </a:r>
                      <a:r>
                        <a:rPr lang="fr-F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bump</a:t>
                      </a: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32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Erreurs possibles"/>
          <p:cNvSpPr/>
          <p:nvPr/>
        </p:nvSpPr>
        <p:spPr>
          <a:xfrm>
            <a:off x="3236934" y="5361771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lang="fr-FR" sz="2400" dirty="0"/>
              <a:t>Erreurs</a:t>
            </a:r>
            <a:r>
              <a:rPr sz="2400" dirty="0"/>
              <a:t> </a:t>
            </a:r>
            <a:r>
              <a:rPr lang="fr-FR" sz="2400" dirty="0"/>
              <a:t>possibles</a:t>
            </a:r>
          </a:p>
        </p:txBody>
      </p:sp>
      <p:grpSp>
        <p:nvGrpSpPr>
          <p:cNvPr id="27" name="Groupe 6">
            <a:extLst>
              <a:ext uri="{FF2B5EF4-FFF2-40B4-BE49-F238E27FC236}">
                <a16:creationId xmlns:a16="http://schemas.microsoft.com/office/drawing/2014/main" id="{F7C0F648-422F-4637-AC41-23558C7757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8" name="Picture 2" descr="logo masque carré web 1">
              <a:extLst>
                <a:ext uri="{FF2B5EF4-FFF2-40B4-BE49-F238E27FC236}">
                  <a16:creationId xmlns:a16="http://schemas.microsoft.com/office/drawing/2014/main" id="{78551C13-2B9E-4DCE-88BB-23E7EE86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3">
              <a:extLst>
                <a:ext uri="{FF2B5EF4-FFF2-40B4-BE49-F238E27FC236}">
                  <a16:creationId xmlns:a16="http://schemas.microsoft.com/office/drawing/2014/main" id="{BDA9DAEE-0FE6-4557-9030-B8F245C7F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30" name="Voltige Grand Modèle">
            <a:extLst>
              <a:ext uri="{FF2B5EF4-FFF2-40B4-BE49-F238E27FC236}">
                <a16:creationId xmlns:a16="http://schemas.microsoft.com/office/drawing/2014/main" id="{5972AC0F-3163-412D-BFDE-20AC22FF28EA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2" name="GT avion de voltige…">
            <a:extLst>
              <a:ext uri="{FF2B5EF4-FFF2-40B4-BE49-F238E27FC236}">
                <a16:creationId xmlns:a16="http://schemas.microsoft.com/office/drawing/2014/main" id="{06A7C1A5-D935-4C3B-8082-2193DFF47791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13" name="Programme connu catégorie Espoir 2018">
            <a:extLst>
              <a:ext uri="{FF2B5EF4-FFF2-40B4-BE49-F238E27FC236}">
                <a16:creationId xmlns:a16="http://schemas.microsoft.com/office/drawing/2014/main" id="{031320C5-5434-4BBA-833A-E2C862AEA821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sp>
        <p:nvSpPr>
          <p:cNvPr id="15" name="Les trajectoires montantes et descendantes ne sont pas parfaitement verticales.…">
            <a:extLst>
              <a:ext uri="{FF2B5EF4-FFF2-40B4-BE49-F238E27FC236}">
                <a16:creationId xmlns:a16="http://schemas.microsoft.com/office/drawing/2014/main" id="{FE199F98-71F4-45E4-98A6-A2EDD5B57629}"/>
              </a:ext>
            </a:extLst>
          </p:cNvPr>
          <p:cNvSpPr/>
          <p:nvPr/>
        </p:nvSpPr>
        <p:spPr>
          <a:xfrm>
            <a:off x="719719" y="5890195"/>
            <a:ext cx="11826631" cy="354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trajectoires montantes et descendantes ne sont pas parfaitement verticales.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¾  de tonneau n’est pas centré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rayon de la ½ boucle n'est pas constant.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 2/4 facettes n’est pas centré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Il y a un changement de trajectoire à l'exécution des rotations.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rotation du ¾ de tonneau ne fait pas 75°.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rotation du </a:t>
            </a:r>
            <a:r>
              <a:rPr lang="fr-FR" sz="2000" dirty="0">
                <a:latin typeface="Gotham Condensed"/>
              </a:rPr>
              <a:t>2/4 facettes </a:t>
            </a:r>
            <a:r>
              <a:rPr lang="fr-FR" sz="2000" dirty="0"/>
              <a:t>ne fait pas deux fois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endParaRPr lang="fr-FR" sz="2000" dirty="0"/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3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trajectoires d'entrée et de sortie ne sont pas horizontales.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A38B832-C36F-4763-A979-92D28AFE9ED3}"/>
              </a:ext>
            </a:extLst>
          </p:cNvPr>
          <p:cNvGrpSpPr/>
          <p:nvPr/>
        </p:nvGrpSpPr>
        <p:grpSpPr>
          <a:xfrm>
            <a:off x="8252457" y="8083450"/>
            <a:ext cx="3861558" cy="1273539"/>
            <a:chOff x="8909326" y="7494273"/>
            <a:chExt cx="3861558" cy="1597261"/>
          </a:xfrm>
        </p:grpSpPr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E1CEF9E3-C6B9-4E44-B0F0-1BFA2F52467D}"/>
                </a:ext>
              </a:extLst>
            </p:cNvPr>
            <p:cNvSpPr/>
            <p:nvPr/>
          </p:nvSpPr>
          <p:spPr>
            <a:xfrm>
              <a:off x="8909326" y="7494273"/>
              <a:ext cx="3861558" cy="1597261"/>
            </a:xfrm>
            <a:prstGeom prst="rect">
              <a:avLst/>
            </a:prstGeom>
            <a:solidFill>
              <a:srgbClr val="FFFFFF">
                <a:alpha val="69655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Règle de jugement des rayons">
              <a:extLst>
                <a:ext uri="{FF2B5EF4-FFF2-40B4-BE49-F238E27FC236}">
                  <a16:creationId xmlns:a16="http://schemas.microsoft.com/office/drawing/2014/main" id="{25822DAB-E953-4112-B821-A799DC27524D}"/>
                </a:ext>
              </a:extLst>
            </p:cNvPr>
            <p:cNvSpPr/>
            <p:nvPr/>
          </p:nvSpPr>
          <p:spPr>
            <a:xfrm>
              <a:off x="8909326" y="7494273"/>
              <a:ext cx="3733009" cy="4861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algn="l">
                <a:lnSpc>
                  <a:spcPct val="120000"/>
                </a:lnSpc>
                <a:spcBef>
                  <a:spcPts val="4600"/>
                </a:spcBef>
                <a:defRPr sz="3000" b="1">
                  <a:solidFill>
                    <a:srgbClr val="558AAB"/>
                  </a:solidFill>
                  <a:latin typeface="Gotham Condensed"/>
                  <a:ea typeface="Gotham Condensed"/>
                  <a:cs typeface="Gotham Condensed"/>
                  <a:sym typeface="Gotham Condensed"/>
                </a:defRPr>
              </a:lvl1pPr>
            </a:lstStyle>
            <a:p>
              <a:pPr algn="ctr"/>
              <a:r>
                <a:rPr lang="fr-FR" sz="1800" dirty="0"/>
                <a:t>Règle de jugement des rayons</a:t>
              </a:r>
            </a:p>
          </p:txBody>
        </p:sp>
        <p:sp>
          <p:nvSpPr>
            <p:cNvPr id="19" name="Ces portions de boucle doivent avoir un rayon souple et constant, mais ils n’ont pas besoin d’être de rayon identique aux autres rayons de boucle de la figure…">
              <a:extLst>
                <a:ext uri="{FF2B5EF4-FFF2-40B4-BE49-F238E27FC236}">
                  <a16:creationId xmlns:a16="http://schemas.microsoft.com/office/drawing/2014/main" id="{2EB50C42-802C-4501-9C60-40AEC5584575}"/>
                </a:ext>
              </a:extLst>
            </p:cNvPr>
            <p:cNvSpPr/>
            <p:nvPr/>
          </p:nvSpPr>
          <p:spPr>
            <a:xfrm>
              <a:off x="9367667" y="7992297"/>
              <a:ext cx="3403217" cy="10392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/>
            <a:p>
              <a:pPr algn="l">
                <a:lnSpc>
                  <a:spcPct val="120000"/>
                </a:lnSpc>
                <a:spcBef>
                  <a:spcPts val="100"/>
                </a:spcBef>
                <a:defRPr sz="2200">
                  <a:latin typeface="Gotham Condensed"/>
                  <a:ea typeface="Gotham Condensed"/>
                  <a:cs typeface="Gotham Condensed"/>
                  <a:sym typeface="Gotham Condensed"/>
                </a:defRPr>
              </a:pPr>
              <a:r>
                <a:rPr lang="fr-FR" sz="1600" dirty="0"/>
                <a:t>Ces portions de boucle doivent avoir un rayon souple et constant, mais ils n’ont pas besoin d’être de rayon identique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22C9CCDC-4737-4791-8630-99A2F3377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589" y="8675095"/>
            <a:ext cx="288759" cy="2889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CD5733-FE17-8F43-7551-D8E5724B2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59" y="2741104"/>
            <a:ext cx="2023353" cy="29048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DDAFDA6-A6A7-4356-88C1-1EC484932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294" y="4193552"/>
            <a:ext cx="288759" cy="2889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812058-E85B-3163-9B35-8AB0DF87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053" y="4630715"/>
            <a:ext cx="288759" cy="2889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BBB950-54E8-F436-1080-56327829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963" y="3078899"/>
            <a:ext cx="288759" cy="2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95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Tableau"/>
          <p:cNvGraphicFramePr/>
          <p:nvPr>
            <p:extLst>
              <p:ext uri="{D42A27DB-BD31-4B8C-83A1-F6EECF244321}">
                <p14:modId xmlns:p14="http://schemas.microsoft.com/office/powerpoint/2010/main" val="2954461747"/>
              </p:ext>
            </p:extLst>
          </p:nvPr>
        </p:nvGraphicFramePr>
        <p:xfrm>
          <a:off x="381000" y="2537300"/>
          <a:ext cx="12242800" cy="23172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7294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buFontTx/>
                        <a:buNone/>
                        <a:defRPr sz="240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defRPr>
                      </a:pPr>
                      <a:r>
                        <a:rPr lang="fr-FR" sz="2000" dirty="0"/>
                        <a:t>A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partir d’un vol horizontal positif,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otham Condensed"/>
                        </a:rPr>
                        <a:t>Tirer pour une montée verticale, 1/4 de tonneau, tirer pour une descente à 45°, 1 tonneau et 1/2, tirer pour une sortie à plat et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sym typeface="Gill Sans Light"/>
                        </a:rPr>
                        <a:t> se retrouver </a:t>
                      </a:r>
                      <a:r>
                        <a:rPr lang="fr-FR" sz="2000" dirty="0"/>
                        <a:t>en vol horizontal positif axe des X.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8" name="Tableau"/>
          <p:cNvGraphicFramePr/>
          <p:nvPr>
            <p:extLst>
              <p:ext uri="{D42A27DB-BD31-4B8C-83A1-F6EECF244321}">
                <p14:modId xmlns:p14="http://schemas.microsoft.com/office/powerpoint/2010/main" val="2653168172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3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5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Dent de requin.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29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9" name="Erreurs possibles"/>
          <p:cNvSpPr/>
          <p:nvPr/>
        </p:nvSpPr>
        <p:spPr>
          <a:xfrm>
            <a:off x="381000" y="4941024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sz="2400" err="1"/>
              <a:t>Erreurs</a:t>
            </a:r>
            <a:r>
              <a:rPr sz="2400"/>
              <a:t> </a:t>
            </a:r>
            <a:r>
              <a:rPr sz="2400" err="1"/>
              <a:t>possibles</a:t>
            </a:r>
            <a:endParaRPr sz="2400"/>
          </a:p>
        </p:txBody>
      </p:sp>
      <p:sp>
        <p:nvSpPr>
          <p:cNvPr id="210" name="L'angle de la trajectoire de montée n'est pas de 45°.…"/>
          <p:cNvSpPr/>
          <p:nvPr/>
        </p:nvSpPr>
        <p:spPr>
          <a:xfrm>
            <a:off x="381000" y="5423734"/>
            <a:ext cx="12242800" cy="4122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trajectoire de la montée n’est pas verticale.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¼ facette n'est pas centré.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La trajectoire de la descente n’est pas à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  1 tonneau ½ n'est pas centré.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/>
              <a:t>Les pentes avant et après rotation ne sont pas identiques.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Déviation horizontale des ailes 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Déviation de la trajectoire 0,5 pt / 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trajectoires d'entrée et de sortie ne sont pas horizontales -0,5 pt / 5°.</a:t>
            </a:r>
          </a:p>
        </p:txBody>
      </p:sp>
      <p:sp>
        <p:nvSpPr>
          <p:cNvPr id="20" name="GT avion de voltige…">
            <a:extLst>
              <a:ext uri="{FF2B5EF4-FFF2-40B4-BE49-F238E27FC236}">
                <a16:creationId xmlns:a16="http://schemas.microsoft.com/office/drawing/2014/main" id="{3D4C4565-AA90-4A38-A877-63CD13DAFEC8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grpSp>
        <p:nvGrpSpPr>
          <p:cNvPr id="26" name="Groupe 6">
            <a:extLst>
              <a:ext uri="{FF2B5EF4-FFF2-40B4-BE49-F238E27FC236}">
                <a16:creationId xmlns:a16="http://schemas.microsoft.com/office/drawing/2014/main" id="{0E7DF263-6498-489B-81CA-5E277939FA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7" name="Picture 2" descr="logo masque carré web 1">
              <a:extLst>
                <a:ext uri="{FF2B5EF4-FFF2-40B4-BE49-F238E27FC236}">
                  <a16:creationId xmlns:a16="http://schemas.microsoft.com/office/drawing/2014/main" id="{C843DF71-F795-4B76-91A7-14D311236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3">
              <a:extLst>
                <a:ext uri="{FF2B5EF4-FFF2-40B4-BE49-F238E27FC236}">
                  <a16:creationId xmlns:a16="http://schemas.microsoft.com/office/drawing/2014/main" id="{5D180561-88C0-404E-967D-E3276009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29" name="Voltige Grand Modèle">
            <a:extLst>
              <a:ext uri="{FF2B5EF4-FFF2-40B4-BE49-F238E27FC236}">
                <a16:creationId xmlns:a16="http://schemas.microsoft.com/office/drawing/2014/main" id="{145CC84F-3A54-40DC-A85B-D5B555FA6078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C9BB79A-BAF8-4E18-8D54-37D853C11D38}"/>
              </a:ext>
            </a:extLst>
          </p:cNvPr>
          <p:cNvGrpSpPr/>
          <p:nvPr/>
        </p:nvGrpSpPr>
        <p:grpSpPr>
          <a:xfrm>
            <a:off x="7885624" y="7329938"/>
            <a:ext cx="3861558" cy="1597261"/>
            <a:chOff x="8909326" y="7494273"/>
            <a:chExt cx="3861558" cy="1597261"/>
          </a:xfrm>
        </p:grpSpPr>
        <p:sp>
          <p:nvSpPr>
            <p:cNvPr id="32" name="Rectangle">
              <a:extLst>
                <a:ext uri="{FF2B5EF4-FFF2-40B4-BE49-F238E27FC236}">
                  <a16:creationId xmlns:a16="http://schemas.microsoft.com/office/drawing/2014/main" id="{411DF303-1FF5-4CF3-8580-11EE7A4D5902}"/>
                </a:ext>
              </a:extLst>
            </p:cNvPr>
            <p:cNvSpPr/>
            <p:nvPr/>
          </p:nvSpPr>
          <p:spPr>
            <a:xfrm>
              <a:off x="8909326" y="7494273"/>
              <a:ext cx="3861558" cy="1597261"/>
            </a:xfrm>
            <a:prstGeom prst="rect">
              <a:avLst/>
            </a:prstGeom>
            <a:solidFill>
              <a:srgbClr val="FFFFFF">
                <a:alpha val="69655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Règle de jugement des rayons">
              <a:extLst>
                <a:ext uri="{FF2B5EF4-FFF2-40B4-BE49-F238E27FC236}">
                  <a16:creationId xmlns:a16="http://schemas.microsoft.com/office/drawing/2014/main" id="{67AE76F7-5FFF-4622-8EF0-73A06DAFC102}"/>
                </a:ext>
              </a:extLst>
            </p:cNvPr>
            <p:cNvSpPr/>
            <p:nvPr/>
          </p:nvSpPr>
          <p:spPr>
            <a:xfrm>
              <a:off x="8909326" y="7494273"/>
              <a:ext cx="3733009" cy="4861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algn="l">
                <a:lnSpc>
                  <a:spcPct val="120000"/>
                </a:lnSpc>
                <a:spcBef>
                  <a:spcPts val="4600"/>
                </a:spcBef>
                <a:defRPr sz="3000" b="1">
                  <a:solidFill>
                    <a:srgbClr val="558AAB"/>
                  </a:solidFill>
                  <a:latin typeface="Gotham Condensed"/>
                  <a:ea typeface="Gotham Condensed"/>
                  <a:cs typeface="Gotham Condensed"/>
                  <a:sym typeface="Gotham Condensed"/>
                </a:defRPr>
              </a:lvl1pPr>
            </a:lstStyle>
            <a:p>
              <a:pPr algn="ctr"/>
              <a:r>
                <a:rPr lang="fr-FR" sz="1800" dirty="0"/>
                <a:t>Règle de jugement des rayons</a:t>
              </a:r>
            </a:p>
          </p:txBody>
        </p:sp>
        <p:sp>
          <p:nvSpPr>
            <p:cNvPr id="34" name="Ces portions de boucle doivent avoir un rayon souple et constant, mais ils n’ont pas besoin d’être de rayon identique aux autres rayons de boucle de la figure…">
              <a:extLst>
                <a:ext uri="{FF2B5EF4-FFF2-40B4-BE49-F238E27FC236}">
                  <a16:creationId xmlns:a16="http://schemas.microsoft.com/office/drawing/2014/main" id="{2B85F4CC-2720-4757-B077-D0B751A3F115}"/>
                </a:ext>
              </a:extLst>
            </p:cNvPr>
            <p:cNvSpPr/>
            <p:nvPr/>
          </p:nvSpPr>
          <p:spPr>
            <a:xfrm>
              <a:off x="9367667" y="7992297"/>
              <a:ext cx="3403217" cy="10392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/>
            <a:p>
              <a:pPr algn="l">
                <a:lnSpc>
                  <a:spcPct val="120000"/>
                </a:lnSpc>
                <a:spcBef>
                  <a:spcPts val="100"/>
                </a:spcBef>
                <a:defRPr sz="2200">
                  <a:latin typeface="Gotham Condensed"/>
                  <a:ea typeface="Gotham Condensed"/>
                  <a:cs typeface="Gotham Condensed"/>
                  <a:sym typeface="Gotham Condensed"/>
                </a:defRPr>
              </a:pPr>
              <a:r>
                <a:rPr lang="fr-FR" sz="1600" dirty="0"/>
                <a:t>Ces portions de boucle doivent avoir un rayon souple et constant, mais ils n’ont pas besoin d’être de rayon identique</a:t>
              </a:r>
            </a:p>
          </p:txBody>
        </p: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BFECE6F2-4DD1-4F9A-A9DF-63AEE2E8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24" y="7902524"/>
            <a:ext cx="288759" cy="288927"/>
          </a:xfrm>
          <a:prstGeom prst="rect">
            <a:avLst/>
          </a:prstGeom>
        </p:spPr>
      </p:pic>
      <p:sp>
        <p:nvSpPr>
          <p:cNvPr id="18" name="Programme connu catégorie Espoir 2018">
            <a:extLst>
              <a:ext uri="{FF2B5EF4-FFF2-40B4-BE49-F238E27FC236}">
                <a16:creationId xmlns:a16="http://schemas.microsoft.com/office/drawing/2014/main" id="{CEB26822-A46C-4C40-8907-7243A1A04076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629F4A-11DB-CD0F-9C14-3FB7CCB94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81" y="2856318"/>
            <a:ext cx="2631802" cy="194922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238D96A-D9A4-FB88-5E4A-FA8CBE80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220" y="3963372"/>
            <a:ext cx="288759" cy="2889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7EF494-D4C3-5685-D9F9-BE186D4A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219" y="3227127"/>
            <a:ext cx="288759" cy="2889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B86B12-B4C7-D3CF-F39D-C6128B602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57" y="4244118"/>
            <a:ext cx="288759" cy="2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4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au"/>
          <p:cNvGraphicFramePr/>
          <p:nvPr>
            <p:extLst>
              <p:ext uri="{D42A27DB-BD31-4B8C-83A1-F6EECF244321}">
                <p14:modId xmlns:p14="http://schemas.microsoft.com/office/powerpoint/2010/main" val="4212412425"/>
              </p:ext>
            </p:extLst>
          </p:nvPr>
        </p:nvGraphicFramePr>
        <p:xfrm>
          <a:off x="381000" y="2537299"/>
          <a:ext cx="12242800" cy="23395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9501">
                <a:tc>
                  <a:txBody>
                    <a:bodyPr/>
                    <a:lstStyle/>
                    <a:p>
                      <a:pPr>
                        <a:defRPr sz="30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000" dirty="0">
                          <a:solidFill>
                            <a:srgbClr val="535353"/>
                          </a:solidFill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A partir d’un vol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horizontal positif,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+mn-ea"/>
                          <a:cs typeface="+mn-cs"/>
                          <a:sym typeface="Gill Sans Light"/>
                        </a:rPr>
                        <a:t>Tirer de 135° pour une montée à 45°, 1/4 de tonneau suivi de 2/8 de facettes de tonneau en sens opposé, pousser pour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uFillTx/>
                          <a:latin typeface="Gotham Condensed"/>
                          <a:ea typeface="Gotham Condensed"/>
                          <a:cs typeface="Gotham Condensed"/>
                          <a:sym typeface="Gotham Condensed"/>
                        </a:rPr>
                        <a:t>se retrouver en vol horizontal positif sur l’axe des X.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8" name="Tableau"/>
          <p:cNvGraphicFramePr/>
          <p:nvPr>
            <p:extLst>
              <p:ext uri="{D42A27DB-BD31-4B8C-83A1-F6EECF244321}">
                <p14:modId xmlns:p14="http://schemas.microsoft.com/office/powerpoint/2010/main" val="511968920"/>
              </p:ext>
            </p:extLst>
          </p:nvPr>
        </p:nvGraphicFramePr>
        <p:xfrm>
          <a:off x="381000" y="1648299"/>
          <a:ext cx="12242800" cy="83312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4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Figure</a:t>
                      </a:r>
                      <a:endParaRPr lang="fr-FR"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n°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6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558AAB"/>
                          </a:solidFill>
                          <a:uFillTx/>
                          <a:latin typeface="Gotham Condensed Medium"/>
                          <a:ea typeface="Gotham Condensed"/>
                          <a:cs typeface="Gotham Condensed"/>
                          <a:sym typeface="Gotham Condensed"/>
                        </a:rPr>
                        <a:t>Figure en Z.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9190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K = </a:t>
                      </a:r>
                      <a:r>
                        <a:rPr lang="fr-FR" sz="2400" dirty="0">
                          <a:solidFill>
                            <a:srgbClr val="558AAB"/>
                          </a:solidFill>
                          <a:latin typeface="Gotham Condensed Medium"/>
                          <a:ea typeface="Gotham Condensed Medium"/>
                          <a:cs typeface="Gotham Condensed Medium"/>
                          <a:sym typeface="Gotham Condensed Medium"/>
                        </a:rPr>
                        <a:t>21</a:t>
                      </a:r>
                      <a:endParaRPr sz="2400" dirty="0">
                        <a:solidFill>
                          <a:srgbClr val="558AAB"/>
                        </a:solidFill>
                        <a:latin typeface="Gotham Condensed Medium"/>
                        <a:ea typeface="Gotham Condensed Medium"/>
                        <a:cs typeface="Gotham Condensed Medium"/>
                        <a:sym typeface="Gotham Condensed Medium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solidFill>
                      <a:srgbClr val="91908C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9" name="Erreurs possibles"/>
          <p:cNvSpPr/>
          <p:nvPr/>
        </p:nvSpPr>
        <p:spPr>
          <a:xfrm>
            <a:off x="381000" y="5226082"/>
            <a:ext cx="12242800" cy="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120000"/>
              </a:lnSpc>
              <a:spcBef>
                <a:spcPts val="4600"/>
              </a:spcBef>
              <a:defRPr sz="30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sz="2400" dirty="0" err="1"/>
              <a:t>Erreurs</a:t>
            </a:r>
            <a:r>
              <a:rPr sz="2400" dirty="0"/>
              <a:t> </a:t>
            </a:r>
            <a:r>
              <a:rPr sz="2400" dirty="0" err="1"/>
              <a:t>possibles</a:t>
            </a:r>
            <a:endParaRPr sz="2400" dirty="0"/>
          </a:p>
        </p:txBody>
      </p:sp>
      <p:sp>
        <p:nvSpPr>
          <p:cNvPr id="200" name="Les trajectoires montantes et descendantes ne sont pas parfaitement verticales.…"/>
          <p:cNvSpPr/>
          <p:nvPr/>
        </p:nvSpPr>
        <p:spPr>
          <a:xfrm>
            <a:off x="381000" y="5765974"/>
            <a:ext cx="11826631" cy="354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/>
          <a:lstStyle/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La ligne de montée n’est pas à 45°.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rotations ne sont pas centré.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rotations sont </a:t>
            </a:r>
            <a:r>
              <a:rPr lang="fr-FR" sz="2000" dirty="0" err="1">
                <a:latin typeface="Gotham Condensed"/>
              </a:rPr>
              <a:t>oppsées</a:t>
            </a:r>
            <a:r>
              <a:rPr lang="fr-FR" sz="2000" dirty="0">
                <a:latin typeface="Gotham Condensed"/>
              </a:rPr>
              <a:t>.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Hésitation dans arrêt du tonneau -1 pt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Déviation horizontale des ailes -0,5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Déviation de la trajectoire -0,5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Application de la règle -0.5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Ecart de rotation du tonneau -0.5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Changement de pente à 45° -0.5 pt / 5°</a:t>
            </a:r>
          </a:p>
          <a:p>
            <a:pPr marL="370416" indent="-370416" algn="l">
              <a:lnSpc>
                <a:spcPct val="120000"/>
              </a:lnSpc>
              <a:spcBef>
                <a:spcPts val="100"/>
              </a:spcBef>
              <a:buSzPct val="30000"/>
              <a:buBlip>
                <a:blip r:embed="rId2"/>
              </a:buBlip>
              <a:defRPr sz="2200">
                <a:latin typeface="Gotham Condensed"/>
                <a:ea typeface="Gotham Condensed"/>
                <a:cs typeface="Gotham Condensed"/>
                <a:sym typeface="Gotham Condensed"/>
              </a:defRPr>
            </a:pPr>
            <a:r>
              <a:rPr lang="fr-FR" sz="2000" dirty="0">
                <a:latin typeface="Gotham Condensed"/>
              </a:rPr>
              <a:t>Les trajectoires d'entrée et de sortie ne sont pas horizontales -0,5 pt / 5°.</a:t>
            </a:r>
          </a:p>
        </p:txBody>
      </p:sp>
      <p:grpSp>
        <p:nvGrpSpPr>
          <p:cNvPr id="27" name="Groupe 6">
            <a:extLst>
              <a:ext uri="{FF2B5EF4-FFF2-40B4-BE49-F238E27FC236}">
                <a16:creationId xmlns:a16="http://schemas.microsoft.com/office/drawing/2014/main" id="{7AD4E085-D45F-4669-AAE1-6BE8E9819D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331913" cy="1631950"/>
            <a:chOff x="0" y="0"/>
            <a:chExt cx="1331639" cy="1632656"/>
          </a:xfrm>
        </p:grpSpPr>
        <p:pic>
          <p:nvPicPr>
            <p:cNvPr id="28" name="Picture 2" descr="logo masque carré web 1">
              <a:extLst>
                <a:ext uri="{FF2B5EF4-FFF2-40B4-BE49-F238E27FC236}">
                  <a16:creationId xmlns:a16="http://schemas.microsoft.com/office/drawing/2014/main" id="{B054B435-BBFC-436D-8D6F-00729F4E7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936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3">
              <a:extLst>
                <a:ext uri="{FF2B5EF4-FFF2-40B4-BE49-F238E27FC236}">
                  <a16:creationId xmlns:a16="http://schemas.microsoft.com/office/drawing/2014/main" id="{F971BD46-950A-4F92-9E6A-27A4E4DFE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1224135" cy="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900"/>
                <a:t>GT Avion Voltige Grand Modèle France</a:t>
              </a:r>
            </a:p>
          </p:txBody>
        </p:sp>
      </p:grpSp>
      <p:sp>
        <p:nvSpPr>
          <p:cNvPr id="30" name="Voltige Grand Modèle">
            <a:extLst>
              <a:ext uri="{FF2B5EF4-FFF2-40B4-BE49-F238E27FC236}">
                <a16:creationId xmlns:a16="http://schemas.microsoft.com/office/drawing/2014/main" id="{9D4BDF08-C0D8-45F3-80F8-1F33677A1F16}"/>
              </a:ext>
            </a:extLst>
          </p:cNvPr>
          <p:cNvSpPr txBox="1">
            <a:spLocks/>
          </p:cNvSpPr>
          <p:nvPr/>
        </p:nvSpPr>
        <p:spPr>
          <a:xfrm>
            <a:off x="1524000" y="267844"/>
            <a:ext cx="11224101" cy="6223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Gotham Condensed"/>
                <a:ea typeface="Gotham Condensed"/>
                <a:cs typeface="Gotham Condensed"/>
                <a:sym typeface="Gotham Condensed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fr-FR" sz="4400"/>
              <a:t>Avion Voltige Grand Modèle</a:t>
            </a:r>
            <a:endParaRPr lang="fr-FR" sz="4400" dirty="0"/>
          </a:p>
        </p:txBody>
      </p:sp>
      <p:sp>
        <p:nvSpPr>
          <p:cNvPr id="12" name="GT avion de voltige…">
            <a:extLst>
              <a:ext uri="{FF2B5EF4-FFF2-40B4-BE49-F238E27FC236}">
                <a16:creationId xmlns:a16="http://schemas.microsoft.com/office/drawing/2014/main" id="{23FD9CCC-542F-43F4-B62C-4F4E2B05E7F2}"/>
              </a:ext>
            </a:extLst>
          </p:cNvPr>
          <p:cNvSpPr/>
          <p:nvPr/>
        </p:nvSpPr>
        <p:spPr>
          <a:xfrm>
            <a:off x="11204812" y="334004"/>
            <a:ext cx="15493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GT </a:t>
            </a:r>
            <a:r>
              <a:rPr dirty="0" err="1"/>
              <a:t>avion</a:t>
            </a:r>
            <a:r>
              <a:rPr dirty="0"/>
              <a:t> de </a:t>
            </a:r>
            <a:r>
              <a:rPr dirty="0" err="1"/>
              <a:t>voltige</a:t>
            </a:r>
            <a:endParaRPr dirty="0"/>
          </a:p>
          <a:p>
            <a:pPr>
              <a:defRPr sz="1800">
                <a:latin typeface="Gotham Condensed Medium"/>
                <a:ea typeface="Gotham Condensed Medium"/>
                <a:cs typeface="Gotham Condensed Medium"/>
                <a:sym typeface="Gotham Condensed Medium"/>
              </a:defRPr>
            </a:pPr>
            <a:r>
              <a:rPr dirty="0"/>
              <a:t>grand </a:t>
            </a:r>
            <a:r>
              <a:rPr dirty="0" err="1"/>
              <a:t>modèle</a:t>
            </a:r>
            <a:endParaRPr dirty="0"/>
          </a:p>
        </p:txBody>
      </p:sp>
      <p:sp>
        <p:nvSpPr>
          <p:cNvPr id="13" name="Programme connu catégorie Espoir 2018">
            <a:extLst>
              <a:ext uri="{FF2B5EF4-FFF2-40B4-BE49-F238E27FC236}">
                <a16:creationId xmlns:a16="http://schemas.microsoft.com/office/drawing/2014/main" id="{78C99772-F74C-4252-9C0A-9689E7600146}"/>
              </a:ext>
            </a:extLst>
          </p:cNvPr>
          <p:cNvSpPr/>
          <p:nvPr/>
        </p:nvSpPr>
        <p:spPr>
          <a:xfrm>
            <a:off x="1524299" y="882651"/>
            <a:ext cx="11223502" cy="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90000"/>
              </a:lnSpc>
              <a:defRPr sz="2800" b="1">
                <a:solidFill>
                  <a:srgbClr val="558AAB"/>
                </a:solidFill>
                <a:latin typeface="Gotham Condensed"/>
                <a:ea typeface="Gotham Condensed"/>
                <a:cs typeface="Gotham Condensed"/>
                <a:sym typeface="Gotham Condensed"/>
              </a:defRPr>
            </a:lvl1pPr>
          </a:lstStyle>
          <a:p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connu</a:t>
            </a:r>
            <a:r>
              <a:rPr dirty="0"/>
              <a:t> </a:t>
            </a:r>
            <a:r>
              <a:rPr dirty="0" err="1"/>
              <a:t>catégorie</a:t>
            </a:r>
            <a:r>
              <a:rPr dirty="0"/>
              <a:t> </a:t>
            </a:r>
            <a:r>
              <a:rPr lang="fr-FR" dirty="0"/>
              <a:t>Intermediate 2023</a:t>
            </a:r>
            <a:endParaRPr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A40574B-E4E4-4397-93F6-8D334D2669BC}"/>
              </a:ext>
            </a:extLst>
          </p:cNvPr>
          <p:cNvGrpSpPr/>
          <p:nvPr/>
        </p:nvGrpSpPr>
        <p:grpSpPr>
          <a:xfrm>
            <a:off x="7885624" y="7329938"/>
            <a:ext cx="3861558" cy="1597261"/>
            <a:chOff x="8909326" y="7494273"/>
            <a:chExt cx="3861558" cy="1597261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878F6974-35DE-4B36-BBD1-C4B4120C44F4}"/>
                </a:ext>
              </a:extLst>
            </p:cNvPr>
            <p:cNvSpPr/>
            <p:nvPr/>
          </p:nvSpPr>
          <p:spPr>
            <a:xfrm>
              <a:off x="8909326" y="7494273"/>
              <a:ext cx="3861558" cy="1597261"/>
            </a:xfrm>
            <a:prstGeom prst="rect">
              <a:avLst/>
            </a:prstGeom>
            <a:solidFill>
              <a:srgbClr val="FFFFFF">
                <a:alpha val="69655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Règle de jugement des rayons">
              <a:extLst>
                <a:ext uri="{FF2B5EF4-FFF2-40B4-BE49-F238E27FC236}">
                  <a16:creationId xmlns:a16="http://schemas.microsoft.com/office/drawing/2014/main" id="{B57038BC-4857-424C-A794-AA3B7EF3E2A1}"/>
                </a:ext>
              </a:extLst>
            </p:cNvPr>
            <p:cNvSpPr/>
            <p:nvPr/>
          </p:nvSpPr>
          <p:spPr>
            <a:xfrm>
              <a:off x="8909326" y="7494273"/>
              <a:ext cx="3733009" cy="4861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algn="l">
                <a:lnSpc>
                  <a:spcPct val="120000"/>
                </a:lnSpc>
                <a:spcBef>
                  <a:spcPts val="4600"/>
                </a:spcBef>
                <a:defRPr sz="3000" b="1">
                  <a:solidFill>
                    <a:srgbClr val="558AAB"/>
                  </a:solidFill>
                  <a:latin typeface="Gotham Condensed"/>
                  <a:ea typeface="Gotham Condensed"/>
                  <a:cs typeface="Gotham Condensed"/>
                  <a:sym typeface="Gotham Condensed"/>
                </a:defRPr>
              </a:lvl1pPr>
            </a:lstStyle>
            <a:p>
              <a:pPr algn="ctr"/>
              <a:r>
                <a:rPr lang="fr-FR" sz="1800" dirty="0"/>
                <a:t>Règle de jugement des rayons</a:t>
              </a:r>
            </a:p>
          </p:txBody>
        </p:sp>
        <p:sp>
          <p:nvSpPr>
            <p:cNvPr id="18" name="Ces portions de boucle doivent avoir un rayon souple et constant, mais ils n’ont pas besoin d’être de rayon identique aux autres rayons de boucle de la figure…">
              <a:extLst>
                <a:ext uri="{FF2B5EF4-FFF2-40B4-BE49-F238E27FC236}">
                  <a16:creationId xmlns:a16="http://schemas.microsoft.com/office/drawing/2014/main" id="{025C5FDE-6030-4E78-8F75-8768E026BDA4}"/>
                </a:ext>
              </a:extLst>
            </p:cNvPr>
            <p:cNvSpPr/>
            <p:nvPr/>
          </p:nvSpPr>
          <p:spPr>
            <a:xfrm>
              <a:off x="9367667" y="7992297"/>
              <a:ext cx="3403217" cy="10392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/>
            <a:p>
              <a:pPr algn="l">
                <a:lnSpc>
                  <a:spcPct val="120000"/>
                </a:lnSpc>
                <a:spcBef>
                  <a:spcPts val="100"/>
                </a:spcBef>
                <a:defRPr sz="2200">
                  <a:latin typeface="Gotham Condensed"/>
                  <a:ea typeface="Gotham Condensed"/>
                  <a:cs typeface="Gotham Condensed"/>
                  <a:sym typeface="Gotham Condensed"/>
                </a:defRPr>
              </a:pPr>
              <a:r>
                <a:rPr lang="fr-FR" sz="1600" dirty="0"/>
                <a:t>Ces portions de boucle doivent avoir un rayon souple et constant, mais ils n’ont pas besoin d’être de rayon identique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7EA24312-75D3-45E2-AE65-0D3B026B6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24" y="7902524"/>
            <a:ext cx="288759" cy="2889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F1DAA6-D78A-5D11-2F00-858CAD17F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19" y="2623113"/>
            <a:ext cx="2724530" cy="26102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C0154D0-CC34-8E94-4414-A104A285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99" y="2990989"/>
            <a:ext cx="288759" cy="2889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B60304-383B-0D64-0947-1E0E35A14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136" y="4643753"/>
            <a:ext cx="288759" cy="2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05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2113</Words>
  <Application>Microsoft Office PowerPoint</Application>
  <PresentationFormat>Personnalisé</PresentationFormat>
  <Paragraphs>259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CIDFont+F2</vt:lpstr>
      <vt:lpstr>CIDFont+F4</vt:lpstr>
      <vt:lpstr>Gill Sans Light</vt:lpstr>
      <vt:lpstr>Gotham Condensed</vt:lpstr>
      <vt:lpstr>Gotham Condensed Medium</vt:lpstr>
      <vt:lpstr>Helvetica Neue</vt:lpstr>
      <vt:lpstr>Trebuchet MS</vt:lpstr>
      <vt:lpstr>Showroom</vt:lpstr>
      <vt:lpstr>Avion Voltige Grand Modèle</vt:lpstr>
      <vt:lpstr>Avion Voltige Grand Modèle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Voltige Grand Modèle</dc:title>
  <dc:creator>Alain DETRY</dc:creator>
  <cp:lastModifiedBy>Alain DETRY</cp:lastModifiedBy>
  <cp:revision>233</cp:revision>
  <dcterms:modified xsi:type="dcterms:W3CDTF">2023-04-19T07:23:45Z</dcterms:modified>
</cp:coreProperties>
</file>