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66" r:id="rId5"/>
    <p:sldId id="270" r:id="rId6"/>
    <p:sldId id="261" r:id="rId7"/>
    <p:sldId id="262" r:id="rId8"/>
    <p:sldId id="264" r:id="rId9"/>
    <p:sldId id="263" r:id="rId10"/>
    <p:sldId id="271" r:id="rId11"/>
    <p:sldId id="260" r:id="rId12"/>
    <p:sldId id="259" r:id="rId13"/>
    <p:sldId id="267" r:id="rId14"/>
  </p:sldIdLst>
  <p:sldSz cx="13004800" cy="9753600"/>
  <p:notesSz cx="6888163" cy="10018713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53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2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2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satOff val="1848"/>
              <a:lumOff val="-15262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6">
                  <a:satOff val="1848"/>
                  <a:lumOff val="-15262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chemeClr val="accent6">
                  <a:satOff val="1848"/>
                  <a:lumOff val="-15262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0" cap="flat">
              <a:noFill/>
              <a:miter lim="400000"/>
            </a:ln>
          </a:left>
          <a:right>
            <a:ln w="0" cap="flat">
              <a:noFill/>
              <a:miter lim="400000"/>
            </a:ln>
          </a:right>
          <a:top>
            <a:ln w="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0" cap="flat">
              <a:noFill/>
              <a:miter lim="400000"/>
            </a:ln>
          </a:insideH>
          <a:insideV>
            <a:ln w="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08785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5E6E5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A5F5E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BEBEB"/>
          </a:solidFill>
        </a:fill>
      </a:tcStyle>
    </a:band2H>
    <a:firstCo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E5E6E5"/>
          </a:solidFill>
        </a:fill>
      </a:tcStyle>
    </a:firstCol>
    <a:lastRow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CCCCCC"/>
          </a:solidFill>
        </a:fill>
      </a:tcStyle>
    </a:lastRow>
    <a:firstRow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CCCCC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5A5F5E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A5F5E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A5F5E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5A5F5E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5A5F5E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5A5F5E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51" autoAdjust="0"/>
  </p:normalViewPr>
  <p:slideViewPr>
    <p:cSldViewPr snapToGrid="0" snapToObjects="1">
      <p:cViewPr varScale="1">
        <p:scale>
          <a:sx n="62" d="100"/>
          <a:sy n="62" d="100"/>
        </p:scale>
        <p:origin x="102" y="4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</p:spPr>
        <p:txBody>
          <a:bodyPr lIns="96606" tIns="48303" rIns="96606" bIns="48303"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8422" y="4758889"/>
            <a:ext cx="5051320" cy="4508421"/>
          </a:xfrm>
          <a:prstGeom prst="rect">
            <a:avLst/>
          </a:prstGeom>
        </p:spPr>
        <p:txBody>
          <a:bodyPr lIns="96606" tIns="48303" rIns="96606" bIns="48303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e du titre"/>
          <p:cNvSpPr>
            <a:spLocks noGrp="1"/>
          </p:cNvSpPr>
          <p:nvPr>
            <p:ph type="title"/>
          </p:nvPr>
        </p:nvSpPr>
        <p:spPr>
          <a:xfrm>
            <a:off x="355600" y="2044700"/>
            <a:ext cx="12293600" cy="3238500"/>
          </a:xfrm>
          <a:prstGeom prst="rect">
            <a:avLst/>
          </a:prstGeom>
        </p:spPr>
        <p:txBody>
          <a:bodyPr anchor="b"/>
          <a:lstStyle/>
          <a:p>
            <a:r>
              <a:t>Texte du titre</a:t>
            </a:r>
          </a:p>
        </p:txBody>
      </p:sp>
      <p:sp>
        <p:nvSpPr>
          <p:cNvPr id="12" name="Texte niveau 1…"/>
          <p:cNvSpPr>
            <a:spLocks noGrp="1"/>
          </p:cNvSpPr>
          <p:nvPr>
            <p:ph type="body" sz="quarter" idx="1"/>
          </p:nvPr>
        </p:nvSpPr>
        <p:spPr>
          <a:xfrm>
            <a:off x="355600" y="5270500"/>
            <a:ext cx="12293600" cy="12954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228600" algn="ctr">
              <a:spcBef>
                <a:spcPts val="0"/>
              </a:spcBef>
              <a:buSzTx/>
              <a:buNone/>
            </a:lvl2pPr>
            <a:lvl3pPr marL="0" indent="457200" algn="ctr">
              <a:spcBef>
                <a:spcPts val="0"/>
              </a:spcBef>
              <a:buSzTx/>
              <a:buNone/>
            </a:lvl3pPr>
            <a:lvl4pPr marL="0" indent="685800" algn="ctr">
              <a:spcBef>
                <a:spcPts val="0"/>
              </a:spcBef>
              <a:buSzTx/>
              <a:buNone/>
            </a:lvl4pPr>
            <a:lvl5pPr marL="0" indent="914400" algn="ctr">
              <a:spcBef>
                <a:spcPts val="0"/>
              </a:spcBef>
              <a:buSzTx/>
              <a:buNone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-Gilles Allain"/>
          <p:cNvSpPr>
            <a:spLocks noGrp="1"/>
          </p:cNvSpPr>
          <p:nvPr>
            <p:ph type="body" sz="quarter" idx="13"/>
          </p:nvPr>
        </p:nvSpPr>
        <p:spPr>
          <a:xfrm>
            <a:off x="1270000" y="5689600"/>
            <a:ext cx="10464800" cy="5080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800"/>
            </a:lvl1pPr>
          </a:lstStyle>
          <a:p>
            <a:r>
              <a:t>-Gilles Allain</a:t>
            </a:r>
          </a:p>
        </p:txBody>
      </p:sp>
      <p:sp>
        <p:nvSpPr>
          <p:cNvPr id="94" name="« Saisissez une citation ici. »"/>
          <p:cNvSpPr>
            <a:spLocks noGrp="1"/>
          </p:cNvSpPr>
          <p:nvPr>
            <p:ph type="body" sz="quarter" idx="14"/>
          </p:nvPr>
        </p:nvSpPr>
        <p:spPr>
          <a:xfrm>
            <a:off x="1270000" y="4152900"/>
            <a:ext cx="10464800" cy="6477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</a:lvl1pPr>
          </a:lstStyle>
          <a:p>
            <a:r>
              <a:t>« Saisissez une citation ici. »</a:t>
            </a:r>
          </a:p>
        </p:txBody>
      </p:sp>
      <p:sp>
        <p:nvSpPr>
          <p:cNvPr id="95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1346200" y="520700"/>
            <a:ext cx="10388600" cy="5860236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exte du titre"/>
          <p:cNvSpPr>
            <a:spLocks noGrp="1"/>
          </p:cNvSpPr>
          <p:nvPr>
            <p:ph type="title"/>
          </p:nvPr>
        </p:nvSpPr>
        <p:spPr>
          <a:xfrm>
            <a:off x="1270000" y="6908800"/>
            <a:ext cx="10464800" cy="1282700"/>
          </a:xfrm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22" name="Texte niveau 1…"/>
          <p:cNvSpPr>
            <a:spLocks noGrp="1"/>
          </p:cNvSpPr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228600" algn="ctr">
              <a:spcBef>
                <a:spcPts val="0"/>
              </a:spcBef>
              <a:buSzTx/>
              <a:buNone/>
            </a:lvl2pPr>
            <a:lvl3pPr marL="0" indent="457200" algn="ctr">
              <a:spcBef>
                <a:spcPts val="0"/>
              </a:spcBef>
              <a:buSzTx/>
              <a:buNone/>
            </a:lvl3pPr>
            <a:lvl4pPr marL="0" indent="685800" algn="ctr">
              <a:spcBef>
                <a:spcPts val="0"/>
              </a:spcBef>
              <a:buSzTx/>
              <a:buNone/>
            </a:lvl4pPr>
            <a:lvl5pPr marL="0" indent="914400" algn="ctr">
              <a:spcBef>
                <a:spcPts val="0"/>
              </a:spcBef>
              <a:buSzTx/>
              <a:buNone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3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e du titre"/>
          <p:cNvSpPr>
            <a:spLocks noGrp="1"/>
          </p:cNvSpPr>
          <p:nvPr>
            <p:ph type="title"/>
          </p:nvPr>
        </p:nvSpPr>
        <p:spPr>
          <a:xfrm>
            <a:off x="355600" y="3251200"/>
            <a:ext cx="12293600" cy="3238500"/>
          </a:xfrm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31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half" idx="13"/>
          </p:nvPr>
        </p:nvSpPr>
        <p:spPr>
          <a:xfrm>
            <a:off x="6705600" y="609600"/>
            <a:ext cx="5359400" cy="77597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exte du titre"/>
          <p:cNvSpPr>
            <a:spLocks noGrp="1"/>
          </p:cNvSpPr>
          <p:nvPr>
            <p:ph type="title"/>
          </p:nvPr>
        </p:nvSpPr>
        <p:spPr>
          <a:xfrm>
            <a:off x="355600" y="1016000"/>
            <a:ext cx="5892800" cy="3886200"/>
          </a:xfrm>
          <a:prstGeom prst="rect">
            <a:avLst/>
          </a:prstGeom>
        </p:spPr>
        <p:txBody>
          <a:bodyPr anchor="b"/>
          <a:lstStyle/>
          <a:p>
            <a:r>
              <a:t>Texte du titre</a:t>
            </a:r>
          </a:p>
        </p:txBody>
      </p:sp>
      <p:sp>
        <p:nvSpPr>
          <p:cNvPr id="40" name="Texte niveau 1…"/>
          <p:cNvSpPr>
            <a:spLocks noGrp="1"/>
          </p:cNvSpPr>
          <p:nvPr>
            <p:ph type="body" sz="quarter" idx="1"/>
          </p:nvPr>
        </p:nvSpPr>
        <p:spPr>
          <a:xfrm>
            <a:off x="355600" y="4889500"/>
            <a:ext cx="5892800" cy="38862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228600" algn="ctr">
              <a:spcBef>
                <a:spcPts val="0"/>
              </a:spcBef>
              <a:buSzTx/>
              <a:buNone/>
            </a:lvl2pPr>
            <a:lvl3pPr marL="0" indent="457200" algn="ctr">
              <a:spcBef>
                <a:spcPts val="0"/>
              </a:spcBef>
              <a:buSzTx/>
              <a:buNone/>
            </a:lvl3pPr>
            <a:lvl4pPr marL="0" indent="685800" algn="ctr">
              <a:spcBef>
                <a:spcPts val="0"/>
              </a:spcBef>
              <a:buSzTx/>
              <a:buNone/>
            </a:lvl4pPr>
            <a:lvl5pPr marL="0" indent="914400" algn="ctr">
              <a:spcBef>
                <a:spcPts val="0"/>
              </a:spcBef>
              <a:buSzTx/>
              <a:buNone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1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e du titre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49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e du titre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57" name="Texte niveau 1…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520700" indent="-520700">
              <a:lnSpc>
                <a:spcPct val="120000"/>
              </a:lnSpc>
              <a:spcBef>
                <a:spcPts val="4600"/>
              </a:spcBef>
              <a:defRPr sz="4600"/>
            </a:lvl1pPr>
            <a:lvl2pPr marL="1041400" indent="-520700">
              <a:lnSpc>
                <a:spcPct val="120000"/>
              </a:lnSpc>
              <a:spcBef>
                <a:spcPts val="4600"/>
              </a:spcBef>
              <a:defRPr sz="4600"/>
            </a:lvl2pPr>
            <a:lvl3pPr marL="1562100" indent="-520700">
              <a:lnSpc>
                <a:spcPct val="120000"/>
              </a:lnSpc>
              <a:spcBef>
                <a:spcPts val="4600"/>
              </a:spcBef>
              <a:defRPr sz="4600"/>
            </a:lvl3pPr>
            <a:lvl4pPr marL="2082800" indent="-520700">
              <a:lnSpc>
                <a:spcPct val="120000"/>
              </a:lnSpc>
              <a:spcBef>
                <a:spcPts val="4600"/>
              </a:spcBef>
              <a:defRPr sz="4600"/>
            </a:lvl4pPr>
            <a:lvl5pPr marL="2603500" indent="-520700">
              <a:lnSpc>
                <a:spcPct val="120000"/>
              </a:lnSpc>
              <a:spcBef>
                <a:spcPts val="4600"/>
              </a:spcBef>
              <a:defRPr sz="46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8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half" idx="13"/>
          </p:nvPr>
        </p:nvSpPr>
        <p:spPr>
          <a:xfrm>
            <a:off x="6870700" y="2781300"/>
            <a:ext cx="5283200" cy="6184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exte du titre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67" name="Texte niveau 1…"/>
          <p:cNvSpPr>
            <a:spLocks noGrp="1"/>
          </p:cNvSpPr>
          <p:nvPr>
            <p:ph type="body" sz="half" idx="1"/>
          </p:nvPr>
        </p:nvSpPr>
        <p:spPr>
          <a:xfrm>
            <a:off x="355600" y="2730500"/>
            <a:ext cx="5892800" cy="6299200"/>
          </a:xfrm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68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e niveau 1…"/>
          <p:cNvSpPr>
            <a:spLocks noGrp="1"/>
          </p:cNvSpPr>
          <p:nvPr>
            <p:ph type="body" idx="1"/>
          </p:nvPr>
        </p:nvSpPr>
        <p:spPr>
          <a:xfrm>
            <a:off x="762000" y="762000"/>
            <a:ext cx="11468100" cy="8216900"/>
          </a:xfrm>
          <a:prstGeom prst="rect">
            <a:avLst/>
          </a:prstGeom>
        </p:spPr>
        <p:txBody>
          <a:bodyPr/>
          <a:lstStyle>
            <a:lvl1pPr marL="520700" indent="-520700">
              <a:lnSpc>
                <a:spcPct val="120000"/>
              </a:lnSpc>
              <a:spcBef>
                <a:spcPts val="4600"/>
              </a:spcBef>
              <a:defRPr sz="4600"/>
            </a:lvl1pPr>
            <a:lvl2pPr marL="1041400" indent="-520700">
              <a:lnSpc>
                <a:spcPct val="120000"/>
              </a:lnSpc>
              <a:spcBef>
                <a:spcPts val="4600"/>
              </a:spcBef>
              <a:defRPr sz="4600"/>
            </a:lvl2pPr>
            <a:lvl3pPr marL="1562100" indent="-520700">
              <a:lnSpc>
                <a:spcPct val="120000"/>
              </a:lnSpc>
              <a:spcBef>
                <a:spcPts val="4600"/>
              </a:spcBef>
              <a:defRPr sz="4600"/>
            </a:lvl3pPr>
            <a:lvl4pPr marL="2082800" indent="-520700">
              <a:lnSpc>
                <a:spcPct val="120000"/>
              </a:lnSpc>
              <a:spcBef>
                <a:spcPts val="4600"/>
              </a:spcBef>
              <a:defRPr sz="4600"/>
            </a:lvl4pPr>
            <a:lvl5pPr marL="2603500" indent="-520700">
              <a:lnSpc>
                <a:spcPct val="120000"/>
              </a:lnSpc>
              <a:spcBef>
                <a:spcPts val="4600"/>
              </a:spcBef>
              <a:defRPr sz="46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76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6654800" y="5029200"/>
            <a:ext cx="5803900" cy="421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6664613" y="508000"/>
            <a:ext cx="5803901" cy="421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idx="15"/>
          </p:nvPr>
        </p:nvSpPr>
        <p:spPr>
          <a:xfrm>
            <a:off x="533400" y="508000"/>
            <a:ext cx="5808231" cy="8737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>
            <a:spLocks noGrp="1"/>
          </p:cNvSpPr>
          <p:nvPr>
            <p:ph type="title"/>
          </p:nvPr>
        </p:nvSpPr>
        <p:spPr>
          <a:xfrm>
            <a:off x="355600" y="254000"/>
            <a:ext cx="122936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Texte du titre</a:t>
            </a:r>
          </a:p>
        </p:txBody>
      </p:sp>
      <p:sp>
        <p:nvSpPr>
          <p:cNvPr id="3" name="Texte niveau 1…"/>
          <p:cNvSpPr>
            <a:spLocks noGrp="1"/>
          </p:cNvSpPr>
          <p:nvPr>
            <p:ph type="body" idx="1"/>
          </p:nvPr>
        </p:nvSpPr>
        <p:spPr>
          <a:xfrm>
            <a:off x="355600" y="2730500"/>
            <a:ext cx="12293600" cy="629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>
            <a:spLocks noGrp="1"/>
          </p:cNvSpPr>
          <p:nvPr>
            <p:ph type="sldNum" sz="quarter" idx="2"/>
          </p:nvPr>
        </p:nvSpPr>
        <p:spPr>
          <a:xfrm>
            <a:off x="6324599" y="9270999"/>
            <a:ext cx="342901" cy="35560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rPr/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all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all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all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all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all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all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all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all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all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9pPr>
    </p:titleStyle>
    <p:bodyStyle>
      <a:lvl1pPr marL="431800" marR="0" indent="-431800" algn="l" defTabSz="584200" rtl="0" latinLnBrk="0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1pPr>
      <a:lvl2pPr marL="863600" marR="0" indent="-431800" algn="l" defTabSz="584200" rtl="0" latinLnBrk="0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2pPr>
      <a:lvl3pPr marL="1295400" marR="0" indent="-431800" algn="l" defTabSz="584200" rtl="0" latinLnBrk="0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3pPr>
      <a:lvl4pPr marL="1727200" marR="0" indent="-431800" algn="l" defTabSz="584200" rtl="0" latinLnBrk="0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4pPr>
      <a:lvl5pPr marL="2159000" marR="0" indent="-431800" algn="l" defTabSz="584200" rtl="0" latinLnBrk="0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5pPr>
      <a:lvl6pPr marL="2590800" marR="0" indent="-431800" algn="l" defTabSz="584200" rtl="0" latinLnBrk="0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6pPr>
      <a:lvl7pPr marL="3022600" marR="0" indent="-431800" algn="l" defTabSz="584200" rtl="0" latinLnBrk="0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7pPr>
      <a:lvl8pPr marL="3454400" marR="0" indent="-431800" algn="l" defTabSz="584200" rtl="0" latinLnBrk="0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8pPr>
      <a:lvl9pPr marL="3886200" marR="0" indent="-431800" algn="l" defTabSz="584200" rtl="0" latinLnBrk="0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emf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8.png"/><Relationship Id="rId4" Type="http://schemas.openxmlformats.org/officeDocument/2006/relationships/image" Target="../media/image7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9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.png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png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2.emf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4.emf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emf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Voltige Grand Modèle"/>
          <p:cNvSpPr>
            <a:spLocks noGrp="1"/>
          </p:cNvSpPr>
          <p:nvPr>
            <p:ph type="title"/>
          </p:nvPr>
        </p:nvSpPr>
        <p:spPr>
          <a:xfrm>
            <a:off x="497763" y="6908800"/>
            <a:ext cx="12009272" cy="12827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lang="fr-FR" sz="6000" noProof="0" dirty="0"/>
              <a:t>Avion Voltige Grand Modèle</a:t>
            </a:r>
          </a:p>
        </p:txBody>
      </p:sp>
      <p:sp>
        <p:nvSpPr>
          <p:cNvPr id="120" name="Programme connu catégorie Espoir 201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>
              <a:defRPr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lang="fr-FR" noProof="0" dirty="0"/>
              <a:t>Programme connu catégorie Advanced 2023</a:t>
            </a:r>
          </a:p>
        </p:txBody>
      </p:sp>
      <p:pic>
        <p:nvPicPr>
          <p:cNvPr id="122" name="pasted-image.pdf" descr="pasted-image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1638" y="821512"/>
            <a:ext cx="8321523" cy="5824576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7" name="Groupe 6">
            <a:extLst>
              <a:ext uri="{FF2B5EF4-FFF2-40B4-BE49-F238E27FC236}">
                <a16:creationId xmlns:a16="http://schemas.microsoft.com/office/drawing/2014/main" id="{F2B56071-DF90-4DFA-9137-D4AD7D12893B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331913" cy="1631950"/>
            <a:chOff x="0" y="0"/>
            <a:chExt cx="1331639" cy="1632656"/>
          </a:xfrm>
        </p:grpSpPr>
        <p:pic>
          <p:nvPicPr>
            <p:cNvPr id="8" name="Picture 2" descr="logo masque carré web 1">
              <a:extLst>
                <a:ext uri="{FF2B5EF4-FFF2-40B4-BE49-F238E27FC236}">
                  <a16:creationId xmlns:a16="http://schemas.microsoft.com/office/drawing/2014/main" id="{E37B061B-A674-48E9-89F0-67CF7FFFD1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49362" cy="1223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ZoneTexte 3">
              <a:extLst>
                <a:ext uri="{FF2B5EF4-FFF2-40B4-BE49-F238E27FC236}">
                  <a16:creationId xmlns:a16="http://schemas.microsoft.com/office/drawing/2014/main" id="{E189F112-6F25-431C-86DD-2E9CD1E642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1124744"/>
              <a:ext cx="1224135" cy="507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900"/>
                <a:t>GT Avion Voltige Grand Modèle France</a:t>
              </a:r>
            </a:p>
          </p:txBody>
        </p:sp>
      </p:grp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3" name="Tableau"/>
          <p:cNvGraphicFramePr/>
          <p:nvPr>
            <p:extLst>
              <p:ext uri="{D42A27DB-BD31-4B8C-83A1-F6EECF244321}">
                <p14:modId xmlns:p14="http://schemas.microsoft.com/office/powerpoint/2010/main" val="2102201699"/>
              </p:ext>
            </p:extLst>
          </p:nvPr>
        </p:nvGraphicFramePr>
        <p:xfrm>
          <a:off x="381000" y="2537299"/>
          <a:ext cx="12242800" cy="2082827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3430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12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82827">
                <a:tc>
                  <a:txBody>
                    <a:bodyPr/>
                    <a:lstStyle/>
                    <a:p>
                      <a:pPr>
                        <a:defRPr sz="3000"/>
                      </a:pPr>
                      <a:endParaRPr dirty="0"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100"/>
                        </a:spcBef>
                        <a:buFontTx/>
                        <a:buNone/>
                        <a:defRPr sz="240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defRPr>
                      </a:pPr>
                      <a:r>
                        <a:rPr lang="fr-FR" sz="2000" dirty="0"/>
                        <a:t>A partir d’un vol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sym typeface="Gill Sans Light"/>
                        </a:rPr>
                        <a:t>horizontal négatif,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otham Condensed"/>
                        </a:rPr>
                        <a:t>Pousser pour une montée verticale, 4/8 de facettes de tonneau, tirer 1/2 boucle et descente verticale, 1 déclenché 1/4 positif, tirer 1/2 boucle et montée verticale, 1 tonneau complet, tirer pour une sortie dos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sym typeface="Gill Sans Light"/>
                        </a:rPr>
                        <a:t>pour se retrouver en vol horizontal négatif axe des X.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8" name="Tableau"/>
          <p:cNvGraphicFramePr/>
          <p:nvPr>
            <p:extLst>
              <p:ext uri="{D42A27DB-BD31-4B8C-83A1-F6EECF244321}">
                <p14:modId xmlns:p14="http://schemas.microsoft.com/office/powerpoint/2010/main" val="4136326640"/>
              </p:ext>
            </p:extLst>
          </p:nvPr>
        </p:nvGraphicFramePr>
        <p:xfrm>
          <a:off x="381000" y="1648299"/>
          <a:ext cx="12242800" cy="833120"/>
        </p:xfrm>
        <a:graphic>
          <a:graphicData uri="http://schemas.openxmlformats.org/drawingml/2006/table">
            <a:tbl>
              <a:tblPr>
                <a:tableStyleId>{C7B018BB-80A7-4F77-B60F-C8B233D01FF8}</a:tableStyleId>
              </a:tblPr>
              <a:tblGrid>
                <a:gridCol w="1347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450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0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93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Figure</a:t>
                      </a:r>
                      <a:endParaRPr lang="fr-FR"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n°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7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Gotham Condensed"/>
                          <a:cs typeface="Gotham Condensed"/>
                          <a:sym typeface="Gotham Condensed"/>
                        </a:rPr>
                        <a:t>Double </a:t>
                      </a:r>
                      <a:r>
                        <a:rPr lang="fr-FR" sz="24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Gotham Condensed"/>
                          <a:cs typeface="Gotham Condensed"/>
                          <a:sym typeface="Gotham Condensed"/>
                        </a:rPr>
                        <a:t>humpty</a:t>
                      </a:r>
                      <a:r>
                        <a:rPr lang="fr-FR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Gotham Condensed"/>
                          <a:cs typeface="Gotham Condensed"/>
                          <a:sym typeface="Gotham Condensed"/>
                        </a:rPr>
                        <a:t> </a:t>
                      </a:r>
                      <a:r>
                        <a:rPr lang="fr-FR" sz="24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Gotham Condensed"/>
                          <a:cs typeface="Gotham Condensed"/>
                          <a:sym typeface="Gotham Condensed"/>
                        </a:rPr>
                        <a:t>bump</a:t>
                      </a:r>
                      <a:r>
                        <a:rPr lang="fr-FR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Gotham Condensed"/>
                          <a:cs typeface="Gotham Condensed"/>
                          <a:sym typeface="Gotham Condensed"/>
                        </a:rPr>
                        <a:t>.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K =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56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solidFill>
                      <a:srgbClr val="91908C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9" name="Erreurs possibles"/>
          <p:cNvSpPr/>
          <p:nvPr/>
        </p:nvSpPr>
        <p:spPr>
          <a:xfrm>
            <a:off x="505001" y="5831695"/>
            <a:ext cx="12242800" cy="50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Autofit/>
          </a:bodyPr>
          <a:lstStyle>
            <a:lvl1pPr algn="l">
              <a:lnSpc>
                <a:spcPct val="120000"/>
              </a:lnSpc>
              <a:spcBef>
                <a:spcPts val="4600"/>
              </a:spcBef>
              <a:defRPr sz="30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sz="2400" dirty="0" err="1"/>
              <a:t>Erreurs</a:t>
            </a:r>
            <a:r>
              <a:rPr sz="2400" dirty="0"/>
              <a:t> possibles</a:t>
            </a:r>
          </a:p>
        </p:txBody>
      </p:sp>
      <p:sp>
        <p:nvSpPr>
          <p:cNvPr id="20" name="GT avion de voltige…">
            <a:extLst>
              <a:ext uri="{FF2B5EF4-FFF2-40B4-BE49-F238E27FC236}">
                <a16:creationId xmlns:a16="http://schemas.microsoft.com/office/drawing/2014/main" id="{3D4C4565-AA90-4A38-A877-63CD13DAFEC8}"/>
              </a:ext>
            </a:extLst>
          </p:cNvPr>
          <p:cNvSpPr/>
          <p:nvPr/>
        </p:nvSpPr>
        <p:spPr>
          <a:xfrm>
            <a:off x="11204812" y="334004"/>
            <a:ext cx="1549367" cy="933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GT </a:t>
            </a:r>
            <a:r>
              <a:rPr dirty="0" err="1"/>
              <a:t>avion</a:t>
            </a:r>
            <a:r>
              <a:rPr dirty="0"/>
              <a:t> de </a:t>
            </a:r>
            <a:r>
              <a:rPr dirty="0" err="1"/>
              <a:t>voltige</a:t>
            </a:r>
            <a:endParaRPr dirty="0"/>
          </a:p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grand </a:t>
            </a:r>
            <a:r>
              <a:rPr dirty="0" err="1"/>
              <a:t>modèle</a:t>
            </a:r>
            <a:endParaRPr dirty="0"/>
          </a:p>
        </p:txBody>
      </p:sp>
      <p:grpSp>
        <p:nvGrpSpPr>
          <p:cNvPr id="26" name="Groupe 6">
            <a:extLst>
              <a:ext uri="{FF2B5EF4-FFF2-40B4-BE49-F238E27FC236}">
                <a16:creationId xmlns:a16="http://schemas.microsoft.com/office/drawing/2014/main" id="{0E7DF263-6498-489B-81CA-5E277939FA81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331913" cy="1631950"/>
            <a:chOff x="0" y="0"/>
            <a:chExt cx="1331639" cy="1632656"/>
          </a:xfrm>
        </p:grpSpPr>
        <p:pic>
          <p:nvPicPr>
            <p:cNvPr id="27" name="Picture 2" descr="logo masque carré web 1">
              <a:extLst>
                <a:ext uri="{FF2B5EF4-FFF2-40B4-BE49-F238E27FC236}">
                  <a16:creationId xmlns:a16="http://schemas.microsoft.com/office/drawing/2014/main" id="{C843DF71-F795-4B76-91A7-14D3112360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49362" cy="1223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" name="ZoneTexte 3">
              <a:extLst>
                <a:ext uri="{FF2B5EF4-FFF2-40B4-BE49-F238E27FC236}">
                  <a16:creationId xmlns:a16="http://schemas.microsoft.com/office/drawing/2014/main" id="{5D180561-88C0-404E-967D-E327600918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1124744"/>
              <a:ext cx="1224135" cy="507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900"/>
                <a:t>GT Avion Voltige Grand Modèle France</a:t>
              </a:r>
            </a:p>
          </p:txBody>
        </p:sp>
      </p:grpSp>
      <p:sp>
        <p:nvSpPr>
          <p:cNvPr id="29" name="Voltige Grand Modèle">
            <a:extLst>
              <a:ext uri="{FF2B5EF4-FFF2-40B4-BE49-F238E27FC236}">
                <a16:creationId xmlns:a16="http://schemas.microsoft.com/office/drawing/2014/main" id="{145CC84F-3A54-40DC-A85B-D5B555FA6078}"/>
              </a:ext>
            </a:extLst>
          </p:cNvPr>
          <p:cNvSpPr txBox="1">
            <a:spLocks/>
          </p:cNvSpPr>
          <p:nvPr/>
        </p:nvSpPr>
        <p:spPr>
          <a:xfrm>
            <a:off x="1524000" y="267844"/>
            <a:ext cx="11224101" cy="622301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1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Gotham Condensed"/>
                <a:ea typeface="Gotham Condensed"/>
                <a:cs typeface="Gotham Condensed"/>
                <a:sym typeface="Gotham Condensed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hangingPunct="1"/>
            <a:r>
              <a:rPr lang="fr-FR" sz="4400"/>
              <a:t>Avion Voltige Grand Modèle</a:t>
            </a:r>
            <a:endParaRPr lang="fr-FR" sz="4400" dirty="0"/>
          </a:p>
        </p:txBody>
      </p:sp>
      <p:sp>
        <p:nvSpPr>
          <p:cNvPr id="19" name="Les trajectoires montantes et descendantes ne sont pas parfaitement verticales.…">
            <a:extLst>
              <a:ext uri="{FF2B5EF4-FFF2-40B4-BE49-F238E27FC236}">
                <a16:creationId xmlns:a16="http://schemas.microsoft.com/office/drawing/2014/main" id="{F0465733-232F-49B5-80BE-AF0CBC9EF6EC}"/>
              </a:ext>
            </a:extLst>
          </p:cNvPr>
          <p:cNvSpPr/>
          <p:nvPr/>
        </p:nvSpPr>
        <p:spPr>
          <a:xfrm>
            <a:off x="589084" y="6333596"/>
            <a:ext cx="11826631" cy="3543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numCol="2"/>
          <a:lstStyle/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Les trajectoires montantes et descendantes ne sont pas parfaitement verticales.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 4/8 facettes n’est pas centré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 rayon de la ½ boucle n'est pas constant.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Le déclenché ¼ n’est pas centré.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 rayon de la ½ boucle n'est pas constant.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Le tonneau n’est pas centré.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Il y a un changement de trajectoire à l'exécution des rotations.</a:t>
            </a:r>
            <a:endParaRPr lang="fr-FR" sz="2000" dirty="0"/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Les trajectoires d'entrée et de sortie ne sont pas horizontales.</a:t>
            </a:r>
          </a:p>
        </p:txBody>
      </p:sp>
      <p:sp>
        <p:nvSpPr>
          <p:cNvPr id="21" name="Programme connu catégorie Espoir 2018">
            <a:extLst>
              <a:ext uri="{FF2B5EF4-FFF2-40B4-BE49-F238E27FC236}">
                <a16:creationId xmlns:a16="http://schemas.microsoft.com/office/drawing/2014/main" id="{41996019-C8AD-4024-A863-326721BE285A}"/>
              </a:ext>
            </a:extLst>
          </p:cNvPr>
          <p:cNvSpPr/>
          <p:nvPr/>
        </p:nvSpPr>
        <p:spPr>
          <a:xfrm>
            <a:off x="1524299" y="882651"/>
            <a:ext cx="11223502" cy="45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lnSpc>
                <a:spcPct val="90000"/>
              </a:lnSpc>
              <a:defRPr sz="28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dirty="0" err="1"/>
              <a:t>Programme</a:t>
            </a:r>
            <a:r>
              <a:rPr dirty="0"/>
              <a:t> </a:t>
            </a:r>
            <a:r>
              <a:rPr dirty="0" err="1"/>
              <a:t>connu</a:t>
            </a:r>
            <a:r>
              <a:rPr dirty="0"/>
              <a:t> </a:t>
            </a:r>
            <a:r>
              <a:rPr dirty="0" err="1"/>
              <a:t>catégorie</a:t>
            </a:r>
            <a:r>
              <a:rPr dirty="0"/>
              <a:t> </a:t>
            </a:r>
            <a:r>
              <a:rPr lang="fr-FR" dirty="0"/>
              <a:t>Advanced 2023</a:t>
            </a:r>
            <a:endParaRPr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D5F52C9-CC8A-6856-32F2-5C09A0D755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9619" y="2843519"/>
            <a:ext cx="2038151" cy="2707018"/>
          </a:xfrm>
          <a:prstGeom prst="rect">
            <a:avLst/>
          </a:prstGeom>
        </p:spPr>
      </p:pic>
      <p:grpSp>
        <p:nvGrpSpPr>
          <p:cNvPr id="2" name="Groupe 1">
            <a:extLst>
              <a:ext uri="{FF2B5EF4-FFF2-40B4-BE49-F238E27FC236}">
                <a16:creationId xmlns:a16="http://schemas.microsoft.com/office/drawing/2014/main" id="{1585CD66-70E1-F76D-E1E1-A6289F30B4F3}"/>
              </a:ext>
            </a:extLst>
          </p:cNvPr>
          <p:cNvGrpSpPr/>
          <p:nvPr/>
        </p:nvGrpSpPr>
        <p:grpSpPr>
          <a:xfrm>
            <a:off x="7717183" y="7545165"/>
            <a:ext cx="3861558" cy="1597261"/>
            <a:chOff x="8909326" y="7494273"/>
            <a:chExt cx="3861558" cy="1597261"/>
          </a:xfrm>
        </p:grpSpPr>
        <p:sp>
          <p:nvSpPr>
            <p:cNvPr id="3" name="Rectangle">
              <a:extLst>
                <a:ext uri="{FF2B5EF4-FFF2-40B4-BE49-F238E27FC236}">
                  <a16:creationId xmlns:a16="http://schemas.microsoft.com/office/drawing/2014/main" id="{70824676-B123-8D4A-FE65-7C8122DD549C}"/>
                </a:ext>
              </a:extLst>
            </p:cNvPr>
            <p:cNvSpPr/>
            <p:nvPr/>
          </p:nvSpPr>
          <p:spPr>
            <a:xfrm>
              <a:off x="8909326" y="7494273"/>
              <a:ext cx="3861558" cy="1597261"/>
            </a:xfrm>
            <a:prstGeom prst="rect">
              <a:avLst/>
            </a:prstGeom>
            <a:solidFill>
              <a:srgbClr val="FFFFFF">
                <a:alpha val="69655"/>
              </a:srgbClr>
            </a:solidFill>
            <a:ln w="12700">
              <a:miter lim="400000"/>
            </a:ln>
          </p:spPr>
          <p:txBody>
            <a:bodyPr lIns="50800" tIns="50800" rIns="50800" bIns="50800" anchor="ctr"/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" name="Règle de jugement des rayons">
              <a:extLst>
                <a:ext uri="{FF2B5EF4-FFF2-40B4-BE49-F238E27FC236}">
                  <a16:creationId xmlns:a16="http://schemas.microsoft.com/office/drawing/2014/main" id="{009943B7-2E5D-CA95-DE80-9D3C3827CE5E}"/>
                </a:ext>
              </a:extLst>
            </p:cNvPr>
            <p:cNvSpPr/>
            <p:nvPr/>
          </p:nvSpPr>
          <p:spPr>
            <a:xfrm>
              <a:off x="8909326" y="7494273"/>
              <a:ext cx="3733009" cy="48615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50800" tIns="50800" rIns="50800" bIns="50800" anchor="ctr">
              <a:noAutofit/>
            </a:bodyPr>
            <a:lstStyle>
              <a:lvl1pPr algn="l">
                <a:lnSpc>
                  <a:spcPct val="120000"/>
                </a:lnSpc>
                <a:spcBef>
                  <a:spcPts val="4600"/>
                </a:spcBef>
                <a:defRPr sz="3000" b="1">
                  <a:solidFill>
                    <a:srgbClr val="558AAB"/>
                  </a:solidFill>
                  <a:latin typeface="Gotham Condensed"/>
                  <a:ea typeface="Gotham Condensed"/>
                  <a:cs typeface="Gotham Condensed"/>
                  <a:sym typeface="Gotham Condensed"/>
                </a:defRPr>
              </a:lvl1pPr>
            </a:lstStyle>
            <a:p>
              <a:pPr algn="ctr"/>
              <a:r>
                <a:rPr lang="fr-FR" sz="1800" dirty="0"/>
                <a:t>Règle de jugement des rayons</a:t>
              </a:r>
            </a:p>
          </p:txBody>
        </p:sp>
        <p:sp>
          <p:nvSpPr>
            <p:cNvPr id="6" name="Ces portions de boucle doivent avoir un rayon souple et constant, mais ils n’ont pas besoin d’être de rayon identique aux autres rayons de boucle de la figure…">
              <a:extLst>
                <a:ext uri="{FF2B5EF4-FFF2-40B4-BE49-F238E27FC236}">
                  <a16:creationId xmlns:a16="http://schemas.microsoft.com/office/drawing/2014/main" id="{35C60490-6C35-987D-E149-08B9F3937D77}"/>
                </a:ext>
              </a:extLst>
            </p:cNvPr>
            <p:cNvSpPr/>
            <p:nvPr/>
          </p:nvSpPr>
          <p:spPr>
            <a:xfrm>
              <a:off x="9367667" y="7992297"/>
              <a:ext cx="3403217" cy="103927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50800" tIns="50800" rIns="50800" bIns="50800"/>
            <a:lstStyle/>
            <a:p>
              <a:pPr algn="l">
                <a:lnSpc>
                  <a:spcPct val="120000"/>
                </a:lnSpc>
                <a:spcBef>
                  <a:spcPts val="100"/>
                </a:spcBef>
                <a:defRPr sz="2200">
                  <a:latin typeface="Gotham Condensed"/>
                  <a:ea typeface="Gotham Condensed"/>
                  <a:cs typeface="Gotham Condensed"/>
                  <a:sym typeface="Gotham Condensed"/>
                </a:defRPr>
              </a:pPr>
              <a:r>
                <a:rPr lang="fr-FR" sz="1600" dirty="0"/>
                <a:t>Ces portions de boucle doivent avoir un rayon souple et constant, mais ils n’ont pas besoin d’être de rayon identique</a:t>
              </a:r>
            </a:p>
          </p:txBody>
        </p:sp>
      </p:grpSp>
      <p:pic>
        <p:nvPicPr>
          <p:cNvPr id="7" name="Image 6">
            <a:extLst>
              <a:ext uri="{FF2B5EF4-FFF2-40B4-BE49-F238E27FC236}">
                <a16:creationId xmlns:a16="http://schemas.microsoft.com/office/drawing/2014/main" id="{9895F762-954C-08F3-C77F-4E6F43D7E38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17183" y="8117751"/>
            <a:ext cx="288759" cy="288927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AF88C8B3-C39E-B2D8-D98E-B60602E8B8D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24314" y="5088044"/>
            <a:ext cx="288759" cy="288927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0484DB10-2654-ED7E-5B49-33D11673E2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68693" y="3233987"/>
            <a:ext cx="288759" cy="288927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B7B4273C-52E9-9EFF-C005-C312D7D4BA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08095" y="3080621"/>
            <a:ext cx="288759" cy="288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231438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0" name="Tableau"/>
          <p:cNvGraphicFramePr/>
          <p:nvPr>
            <p:extLst>
              <p:ext uri="{D42A27DB-BD31-4B8C-83A1-F6EECF244321}">
                <p14:modId xmlns:p14="http://schemas.microsoft.com/office/powerpoint/2010/main" val="1152101753"/>
              </p:ext>
            </p:extLst>
          </p:nvPr>
        </p:nvGraphicFramePr>
        <p:xfrm>
          <a:off x="381000" y="1625417"/>
          <a:ext cx="12242800" cy="921814"/>
        </p:xfrm>
        <a:graphic>
          <a:graphicData uri="http://schemas.openxmlformats.org/drawingml/2006/table">
            <a:tbl>
              <a:tblPr>
                <a:tableStyleId>{C7B018BB-80A7-4F77-B60F-C8B233D01FF8}</a:tableStyleId>
              </a:tblPr>
              <a:tblGrid>
                <a:gridCol w="1347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314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41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21814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Figure</a:t>
                      </a:r>
                      <a:endParaRPr lang="fr-FR"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n°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8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+mn-ea"/>
                          <a:cs typeface="+mn-cs"/>
                          <a:sym typeface="Gotham Condensed"/>
                        </a:rPr>
                        <a:t>Vrille.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K =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19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solidFill>
                      <a:srgbClr val="91908C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1" name="Tableau"/>
          <p:cNvGraphicFramePr/>
          <p:nvPr>
            <p:extLst>
              <p:ext uri="{D42A27DB-BD31-4B8C-83A1-F6EECF244321}">
                <p14:modId xmlns:p14="http://schemas.microsoft.com/office/powerpoint/2010/main" val="1389886410"/>
              </p:ext>
            </p:extLst>
          </p:nvPr>
        </p:nvGraphicFramePr>
        <p:xfrm>
          <a:off x="381000" y="2692143"/>
          <a:ext cx="12242800" cy="212598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3430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12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25980">
                <a:tc>
                  <a:txBody>
                    <a:bodyPr/>
                    <a:lstStyle/>
                    <a:p>
                      <a:pPr>
                        <a:defRPr sz="3000"/>
                      </a:pPr>
                      <a:endParaRPr i="0" dirty="0"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1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000" dirty="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A </a:t>
                      </a:r>
                      <a:r>
                        <a:rPr lang="fr-FR" sz="2000" noProof="0" dirty="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partir</a:t>
                      </a:r>
                      <a:r>
                        <a:rPr sz="2000" dirty="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 d</a:t>
                      </a:r>
                      <a:r>
                        <a:rPr lang="fr-FR" sz="2000" dirty="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’un </a:t>
                      </a:r>
                      <a:r>
                        <a:rPr sz="2000" dirty="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vol horizontal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négatif</a:t>
                      </a:r>
                      <a:r>
                        <a:rPr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,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1 tour et 1/2 de rotation négative suivi de 2/4 de facettes de tonneau en sens opposé, tirer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 pour </a:t>
                      </a:r>
                      <a:r>
                        <a:rPr lang="fr-FR" sz="2000" dirty="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un rétablissement vol horizontal positif.</a:t>
                      </a:r>
                      <a:endParaRPr sz="2000" dirty="0">
                        <a:solidFill>
                          <a:srgbClr val="535353"/>
                        </a:solidFill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3" name="Erreurs possibles"/>
          <p:cNvSpPr/>
          <p:nvPr/>
        </p:nvSpPr>
        <p:spPr>
          <a:xfrm>
            <a:off x="505301" y="5626323"/>
            <a:ext cx="12242800" cy="50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Autofit/>
          </a:bodyPr>
          <a:lstStyle>
            <a:lvl1pPr algn="l">
              <a:lnSpc>
                <a:spcPct val="120000"/>
              </a:lnSpc>
              <a:spcBef>
                <a:spcPts val="4600"/>
              </a:spcBef>
              <a:defRPr sz="30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lang="fr-FR" sz="2400" dirty="0"/>
              <a:t>Erreurs possibles</a:t>
            </a:r>
            <a:endParaRPr sz="2400" dirty="0"/>
          </a:p>
        </p:txBody>
      </p:sp>
      <p:grpSp>
        <p:nvGrpSpPr>
          <p:cNvPr id="14" name="Groupe 6">
            <a:extLst>
              <a:ext uri="{FF2B5EF4-FFF2-40B4-BE49-F238E27FC236}">
                <a16:creationId xmlns:a16="http://schemas.microsoft.com/office/drawing/2014/main" id="{38C0A80F-F83E-41F4-95F3-28FA5A44B4E4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331913" cy="1631950"/>
            <a:chOff x="0" y="0"/>
            <a:chExt cx="1331639" cy="1632656"/>
          </a:xfrm>
        </p:grpSpPr>
        <p:pic>
          <p:nvPicPr>
            <p:cNvPr id="15" name="Picture 2" descr="logo masque carré web 1">
              <a:extLst>
                <a:ext uri="{FF2B5EF4-FFF2-40B4-BE49-F238E27FC236}">
                  <a16:creationId xmlns:a16="http://schemas.microsoft.com/office/drawing/2014/main" id="{A19DA789-B9B6-4278-8DF8-1D6ADEA65E1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49362" cy="1223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ZoneTexte 3">
              <a:extLst>
                <a:ext uri="{FF2B5EF4-FFF2-40B4-BE49-F238E27FC236}">
                  <a16:creationId xmlns:a16="http://schemas.microsoft.com/office/drawing/2014/main" id="{1F35F03D-717B-4229-AA51-C2452BDBC4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1124744"/>
              <a:ext cx="1224135" cy="507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900"/>
                <a:t>GT Avion Voltige Grand Modèle France</a:t>
              </a:r>
            </a:p>
          </p:txBody>
        </p:sp>
      </p:grpSp>
      <p:sp>
        <p:nvSpPr>
          <p:cNvPr id="18" name="Voltige Grand Modèle">
            <a:extLst>
              <a:ext uri="{FF2B5EF4-FFF2-40B4-BE49-F238E27FC236}">
                <a16:creationId xmlns:a16="http://schemas.microsoft.com/office/drawing/2014/main" id="{B2329524-2744-4466-B54A-BDA866509800}"/>
              </a:ext>
            </a:extLst>
          </p:cNvPr>
          <p:cNvSpPr txBox="1">
            <a:spLocks/>
          </p:cNvSpPr>
          <p:nvPr/>
        </p:nvSpPr>
        <p:spPr>
          <a:xfrm>
            <a:off x="1524000" y="267844"/>
            <a:ext cx="11224101" cy="622301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1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Gotham Condensed"/>
                <a:ea typeface="Gotham Condensed"/>
                <a:cs typeface="Gotham Condensed"/>
                <a:sym typeface="Gotham Condensed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hangingPunct="1"/>
            <a:r>
              <a:rPr lang="fr-FR" sz="4400"/>
              <a:t>Avion Voltige Grand Modèle</a:t>
            </a:r>
            <a:endParaRPr lang="fr-FR" sz="4400" dirty="0"/>
          </a:p>
        </p:txBody>
      </p:sp>
      <p:sp>
        <p:nvSpPr>
          <p:cNvPr id="17" name="GT avion de voltige…">
            <a:extLst>
              <a:ext uri="{FF2B5EF4-FFF2-40B4-BE49-F238E27FC236}">
                <a16:creationId xmlns:a16="http://schemas.microsoft.com/office/drawing/2014/main" id="{83E6224D-2554-4D83-8176-B6B91F46F73A}"/>
              </a:ext>
            </a:extLst>
          </p:cNvPr>
          <p:cNvSpPr/>
          <p:nvPr/>
        </p:nvSpPr>
        <p:spPr>
          <a:xfrm>
            <a:off x="11204812" y="334004"/>
            <a:ext cx="1549367" cy="933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GT </a:t>
            </a:r>
            <a:r>
              <a:rPr dirty="0" err="1"/>
              <a:t>avion</a:t>
            </a:r>
            <a:r>
              <a:rPr dirty="0"/>
              <a:t> de </a:t>
            </a:r>
            <a:r>
              <a:rPr dirty="0" err="1"/>
              <a:t>voltige</a:t>
            </a:r>
            <a:endParaRPr dirty="0"/>
          </a:p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grand </a:t>
            </a:r>
            <a:r>
              <a:rPr dirty="0" err="1"/>
              <a:t>modèle</a:t>
            </a:r>
            <a:endParaRPr dirty="0"/>
          </a:p>
        </p:txBody>
      </p:sp>
      <p:sp>
        <p:nvSpPr>
          <p:cNvPr id="28" name="Les trajectoires montantes et descendantes ne sont pas parfaitement verticales.…">
            <a:extLst>
              <a:ext uri="{FF2B5EF4-FFF2-40B4-BE49-F238E27FC236}">
                <a16:creationId xmlns:a16="http://schemas.microsoft.com/office/drawing/2014/main" id="{570FF541-A685-4D58-A79A-A2E9DC96FA14}"/>
              </a:ext>
            </a:extLst>
          </p:cNvPr>
          <p:cNvSpPr/>
          <p:nvPr/>
        </p:nvSpPr>
        <p:spPr>
          <a:xfrm>
            <a:off x="672868" y="6203380"/>
            <a:ext cx="11826631" cy="3543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numCol="2"/>
          <a:lstStyle/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La ligne d’entrée de la vrille est une trajectoire corrigée par rapport au vent.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Au point de décrochage, les ailes ne sont pas à l’horizontales.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Le décrochage et la chute de l’aile qui indiquent le début de l’autorotation ne se produisent pas simultanément.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dirty="0">
                <a:latin typeface="CIDFont+F2"/>
              </a:rPr>
              <a:t>L</a:t>
            </a:r>
            <a:r>
              <a:rPr lang="fr-FR" sz="1800" b="0" i="0" u="none" strike="noStrike" baseline="0" dirty="0">
                <a:latin typeface="CIDFont+F2"/>
              </a:rPr>
              <a:t>e nez de l’avion avec les ailes doit tomber avant la rotation, si non 0 pt</a:t>
            </a:r>
            <a:r>
              <a:rPr lang="fr-FR" sz="2000" dirty="0">
                <a:latin typeface="Gotham Condensed"/>
              </a:rPr>
              <a:t>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La vrille ne s’arrête pas précisément à un tour 1/2.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Le 2/4 facettes est en sens opposé.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Pas de segment de ligne verticale après la rotation.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Les trajectoires d'entrée et de sortie ne sont pas horizontales -0,5 pt / 5°.</a:t>
            </a:r>
          </a:p>
        </p:txBody>
      </p:sp>
      <p:sp>
        <p:nvSpPr>
          <p:cNvPr id="23" name="Programme connu catégorie Espoir 2018">
            <a:extLst>
              <a:ext uri="{FF2B5EF4-FFF2-40B4-BE49-F238E27FC236}">
                <a16:creationId xmlns:a16="http://schemas.microsoft.com/office/drawing/2014/main" id="{AA78CEF9-0883-47EE-A8A5-4D6EB37CFD69}"/>
              </a:ext>
            </a:extLst>
          </p:cNvPr>
          <p:cNvSpPr/>
          <p:nvPr/>
        </p:nvSpPr>
        <p:spPr>
          <a:xfrm>
            <a:off x="1524299" y="882651"/>
            <a:ext cx="11223502" cy="45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lnSpc>
                <a:spcPct val="90000"/>
              </a:lnSpc>
              <a:defRPr sz="28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dirty="0" err="1"/>
              <a:t>Programme</a:t>
            </a:r>
            <a:r>
              <a:rPr dirty="0"/>
              <a:t> </a:t>
            </a:r>
            <a:r>
              <a:rPr dirty="0" err="1"/>
              <a:t>connu</a:t>
            </a:r>
            <a:r>
              <a:rPr dirty="0"/>
              <a:t> </a:t>
            </a:r>
            <a:r>
              <a:rPr dirty="0" err="1"/>
              <a:t>catégorie</a:t>
            </a:r>
            <a:r>
              <a:rPr dirty="0"/>
              <a:t> </a:t>
            </a:r>
            <a:r>
              <a:rPr lang="fr-FR" dirty="0"/>
              <a:t>Advanced 2023</a:t>
            </a:r>
            <a:endParaRPr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A30617E-F556-244E-6877-B60FEF69AD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9619" y="2756208"/>
            <a:ext cx="2001386" cy="2633402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8" name="Tableau"/>
          <p:cNvGraphicFramePr/>
          <p:nvPr>
            <p:extLst>
              <p:ext uri="{D42A27DB-BD31-4B8C-83A1-F6EECF244321}">
                <p14:modId xmlns:p14="http://schemas.microsoft.com/office/powerpoint/2010/main" val="2651120175"/>
              </p:ext>
            </p:extLst>
          </p:nvPr>
        </p:nvGraphicFramePr>
        <p:xfrm>
          <a:off x="381000" y="2537299"/>
          <a:ext cx="12242800" cy="1820784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3430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12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0784">
                <a:tc>
                  <a:txBody>
                    <a:bodyPr/>
                    <a:lstStyle/>
                    <a:p>
                      <a:pPr>
                        <a:defRPr sz="3000"/>
                      </a:pPr>
                      <a:endParaRPr lang="fr-FR" sz="2800" noProof="0" dirty="0"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12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defRPr>
                      </a:pPr>
                      <a:r>
                        <a:rPr lang="fr-FR" sz="2000" noProof="0" dirty="0"/>
                        <a:t>A </a:t>
                      </a:r>
                      <a:r>
                        <a:rPr lang="fr-FR" sz="2000" b="0" i="0" u="none" strike="noStrike" cap="none" spc="0" baseline="0" noProof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sym typeface="Gill Sans Light"/>
                        </a:rPr>
                        <a:t>partir d’un vol horizontal positif,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otham Condensed"/>
                        </a:rPr>
                        <a:t>Tirer pour une montée à 45°, 1 déclenché positif suivi de 1/2 tonneau dans le même sens, tirer 5/8 de boucle, 1 tonneau à 8 facettes en sortie, sortie à plat </a:t>
                      </a:r>
                      <a:r>
                        <a:rPr lang="fr-FR" sz="2000" b="0" i="0" u="none" strike="noStrike" cap="none" spc="0" baseline="0" noProof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sym typeface="Gill Sans Light"/>
                        </a:rPr>
                        <a:t>pour se retrouver en vol horizontal négatif.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2" name="Erreurs possibles"/>
          <p:cNvSpPr/>
          <p:nvPr/>
        </p:nvSpPr>
        <p:spPr>
          <a:xfrm>
            <a:off x="381001" y="4499040"/>
            <a:ext cx="2948758" cy="50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Autofit/>
          </a:bodyPr>
          <a:lstStyle>
            <a:lvl1pPr algn="l">
              <a:lnSpc>
                <a:spcPct val="120000"/>
              </a:lnSpc>
              <a:spcBef>
                <a:spcPts val="4600"/>
              </a:spcBef>
              <a:defRPr sz="30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lang="fr-FR" sz="2400"/>
              <a:t>Erreurs possibles</a:t>
            </a:r>
          </a:p>
        </p:txBody>
      </p:sp>
      <p:graphicFrame>
        <p:nvGraphicFramePr>
          <p:cNvPr id="144" name="Tableau"/>
          <p:cNvGraphicFramePr/>
          <p:nvPr>
            <p:extLst>
              <p:ext uri="{D42A27DB-BD31-4B8C-83A1-F6EECF244321}">
                <p14:modId xmlns:p14="http://schemas.microsoft.com/office/powerpoint/2010/main" val="3391800508"/>
              </p:ext>
            </p:extLst>
          </p:nvPr>
        </p:nvGraphicFramePr>
        <p:xfrm>
          <a:off x="381000" y="1648299"/>
          <a:ext cx="12242800" cy="833120"/>
        </p:xfrm>
        <a:graphic>
          <a:graphicData uri="http://schemas.openxmlformats.org/drawingml/2006/table">
            <a:tbl>
              <a:tblPr>
                <a:tableStyleId>{C7B018BB-80A7-4F77-B60F-C8B233D01FF8}</a:tableStyleId>
              </a:tblPr>
              <a:tblGrid>
                <a:gridCol w="1347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768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8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93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Figure</a:t>
                      </a:r>
                      <a:endParaRPr lang="fr-FR"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n°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9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+mn-ea"/>
                          <a:cs typeface="+mn-cs"/>
                          <a:sym typeface="Gill Sans Light"/>
                        </a:rPr>
                        <a:t>1/2 huit cubain inverse.</a:t>
                      </a:r>
                      <a:endParaRPr lang="fr-FR" sz="2400" b="0" i="0" u="none" strike="noStrike" cap="none" spc="0" baseline="0" dirty="0">
                        <a:ln>
                          <a:noFill/>
                        </a:ln>
                        <a:solidFill>
                          <a:srgbClr val="558AAB"/>
                        </a:solidFill>
                        <a:uFillTx/>
                        <a:latin typeface="Gotham Condensed Medium"/>
                        <a:ea typeface="+mn-ea"/>
                        <a:cs typeface="+mn-cs"/>
                        <a:sym typeface="Gotham Condensed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K =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44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solidFill>
                      <a:srgbClr val="91908C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8" name="Groupe 6">
            <a:extLst>
              <a:ext uri="{FF2B5EF4-FFF2-40B4-BE49-F238E27FC236}">
                <a16:creationId xmlns:a16="http://schemas.microsoft.com/office/drawing/2014/main" id="{24BE5BE6-404B-48A2-9D17-7176B8C0A7A9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331913" cy="1631950"/>
            <a:chOff x="0" y="0"/>
            <a:chExt cx="1331639" cy="1632656"/>
          </a:xfrm>
        </p:grpSpPr>
        <p:pic>
          <p:nvPicPr>
            <p:cNvPr id="19" name="Picture 2" descr="logo masque carré web 1">
              <a:extLst>
                <a:ext uri="{FF2B5EF4-FFF2-40B4-BE49-F238E27FC236}">
                  <a16:creationId xmlns:a16="http://schemas.microsoft.com/office/drawing/2014/main" id="{2735688D-FE7F-4A04-B746-EC45FB21B16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49362" cy="1223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" name="ZoneTexte 3">
              <a:extLst>
                <a:ext uri="{FF2B5EF4-FFF2-40B4-BE49-F238E27FC236}">
                  <a16:creationId xmlns:a16="http://schemas.microsoft.com/office/drawing/2014/main" id="{43EB4944-4D9B-4BF2-B69A-F6D530C27C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1124744"/>
              <a:ext cx="1224135" cy="507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900"/>
                <a:t>GT Avion Voltige Grand Modèle France</a:t>
              </a:r>
            </a:p>
          </p:txBody>
        </p:sp>
      </p:grpSp>
      <p:sp>
        <p:nvSpPr>
          <p:cNvPr id="30" name="Voltige Grand Modèle">
            <a:extLst>
              <a:ext uri="{FF2B5EF4-FFF2-40B4-BE49-F238E27FC236}">
                <a16:creationId xmlns:a16="http://schemas.microsoft.com/office/drawing/2014/main" id="{5FB86446-F97C-4D05-8C99-90F5D5A7F22E}"/>
              </a:ext>
            </a:extLst>
          </p:cNvPr>
          <p:cNvSpPr txBox="1">
            <a:spLocks/>
          </p:cNvSpPr>
          <p:nvPr/>
        </p:nvSpPr>
        <p:spPr>
          <a:xfrm>
            <a:off x="1524000" y="267844"/>
            <a:ext cx="11224101" cy="622301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1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Gotham Condensed"/>
                <a:ea typeface="Gotham Condensed"/>
                <a:cs typeface="Gotham Condensed"/>
                <a:sym typeface="Gotham Condensed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hangingPunct="1"/>
            <a:r>
              <a:rPr lang="fr-FR" sz="4400"/>
              <a:t>Avion Voltige Grand Modèle</a:t>
            </a:r>
            <a:endParaRPr lang="fr-FR" sz="4400" dirty="0"/>
          </a:p>
        </p:txBody>
      </p:sp>
      <p:sp>
        <p:nvSpPr>
          <p:cNvPr id="17" name="GT avion de voltige…">
            <a:extLst>
              <a:ext uri="{FF2B5EF4-FFF2-40B4-BE49-F238E27FC236}">
                <a16:creationId xmlns:a16="http://schemas.microsoft.com/office/drawing/2014/main" id="{DD8BE93A-81A2-491D-A151-8902D8B909B6}"/>
              </a:ext>
            </a:extLst>
          </p:cNvPr>
          <p:cNvSpPr/>
          <p:nvPr/>
        </p:nvSpPr>
        <p:spPr>
          <a:xfrm>
            <a:off x="11204812" y="334004"/>
            <a:ext cx="1549367" cy="933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GT </a:t>
            </a:r>
            <a:r>
              <a:rPr dirty="0" err="1"/>
              <a:t>avion</a:t>
            </a:r>
            <a:r>
              <a:rPr dirty="0"/>
              <a:t> de </a:t>
            </a:r>
            <a:r>
              <a:rPr dirty="0" err="1"/>
              <a:t>voltige</a:t>
            </a:r>
            <a:endParaRPr dirty="0"/>
          </a:p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grand </a:t>
            </a:r>
            <a:r>
              <a:rPr dirty="0" err="1"/>
              <a:t>modèle</a:t>
            </a:r>
            <a:endParaRPr dirty="0"/>
          </a:p>
        </p:txBody>
      </p:sp>
      <p:sp>
        <p:nvSpPr>
          <p:cNvPr id="22" name="Les trajectoires montantes et descendantes ne sont pas parfaitement verticales.…">
            <a:extLst>
              <a:ext uri="{FF2B5EF4-FFF2-40B4-BE49-F238E27FC236}">
                <a16:creationId xmlns:a16="http://schemas.microsoft.com/office/drawing/2014/main" id="{A1DE3AD0-43E1-4467-92E6-DB5FAE368111}"/>
              </a:ext>
            </a:extLst>
          </p:cNvPr>
          <p:cNvSpPr/>
          <p:nvPr/>
        </p:nvSpPr>
        <p:spPr>
          <a:xfrm>
            <a:off x="589084" y="5085933"/>
            <a:ext cx="11826631" cy="3543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numCol="2"/>
          <a:lstStyle/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b="0" i="0" u="none" strike="noStrike" baseline="0" dirty="0">
                <a:latin typeface="CIDFont+F2"/>
              </a:rPr>
              <a:t>La fin du tonneau 8 facettes marque le diamètre de la /58 de boucle.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b="0" i="0" u="none" strike="noStrike" baseline="0" dirty="0">
                <a:latin typeface="CIDFont+F2"/>
              </a:rPr>
              <a:t>La ⅝  de boucle doit être parfaitement ronde.</a:t>
            </a:r>
            <a:endParaRPr lang="fr-FR" sz="2000" dirty="0">
              <a:highlight>
                <a:srgbClr val="FFFF00"/>
              </a:highlight>
            </a:endParaRP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La trajectoire de la descente n'est pas à 45°.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Les rotations ne sont pas centré sur la descente à 45°.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Les rotations sont dans le même sens.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Les pentes avant et après rotation ne sont pas identiques.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Déviation horizontale des ailes 0,5 pt / 5°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Déviation de la trajectoire 0,5 pt / 5°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Les trajectoires d'entrée et de sortie ne sont pas horizontales.</a:t>
            </a:r>
          </a:p>
        </p:txBody>
      </p:sp>
      <p:sp>
        <p:nvSpPr>
          <p:cNvPr id="13" name="Programme connu catégorie Espoir 2018">
            <a:extLst>
              <a:ext uri="{FF2B5EF4-FFF2-40B4-BE49-F238E27FC236}">
                <a16:creationId xmlns:a16="http://schemas.microsoft.com/office/drawing/2014/main" id="{EFD7D4C3-FF5A-4EB7-A88C-D9DB358DF88C}"/>
              </a:ext>
            </a:extLst>
          </p:cNvPr>
          <p:cNvSpPr/>
          <p:nvPr/>
        </p:nvSpPr>
        <p:spPr>
          <a:xfrm>
            <a:off x="1524299" y="882651"/>
            <a:ext cx="11223502" cy="45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lnSpc>
                <a:spcPct val="90000"/>
              </a:lnSpc>
              <a:defRPr sz="28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dirty="0" err="1"/>
              <a:t>Programme</a:t>
            </a:r>
            <a:r>
              <a:rPr dirty="0"/>
              <a:t> </a:t>
            </a:r>
            <a:r>
              <a:rPr dirty="0" err="1"/>
              <a:t>connu</a:t>
            </a:r>
            <a:r>
              <a:rPr dirty="0"/>
              <a:t> </a:t>
            </a:r>
            <a:r>
              <a:rPr dirty="0" err="1"/>
              <a:t>catégorie</a:t>
            </a:r>
            <a:r>
              <a:rPr dirty="0"/>
              <a:t> </a:t>
            </a:r>
            <a:r>
              <a:rPr lang="fr-FR" dirty="0"/>
              <a:t>Advanced 2023</a:t>
            </a:r>
            <a:endParaRPr dirty="0"/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C218BBF4-1427-47B3-A5AB-F0CB0057B14B}"/>
              </a:ext>
            </a:extLst>
          </p:cNvPr>
          <p:cNvGrpSpPr/>
          <p:nvPr/>
        </p:nvGrpSpPr>
        <p:grpSpPr>
          <a:xfrm>
            <a:off x="8117937" y="7440795"/>
            <a:ext cx="3861558" cy="1273539"/>
            <a:chOff x="8909326" y="7494273"/>
            <a:chExt cx="3861558" cy="1597261"/>
          </a:xfrm>
        </p:grpSpPr>
        <p:sp>
          <p:nvSpPr>
            <p:cNvPr id="16" name="Rectangle">
              <a:extLst>
                <a:ext uri="{FF2B5EF4-FFF2-40B4-BE49-F238E27FC236}">
                  <a16:creationId xmlns:a16="http://schemas.microsoft.com/office/drawing/2014/main" id="{678EDA31-32F2-4CCA-9F71-5F654F95F137}"/>
                </a:ext>
              </a:extLst>
            </p:cNvPr>
            <p:cNvSpPr/>
            <p:nvPr/>
          </p:nvSpPr>
          <p:spPr>
            <a:xfrm>
              <a:off x="8909326" y="7494273"/>
              <a:ext cx="3861558" cy="1597261"/>
            </a:xfrm>
            <a:prstGeom prst="rect">
              <a:avLst/>
            </a:prstGeom>
            <a:solidFill>
              <a:srgbClr val="FFFFFF">
                <a:alpha val="69655"/>
              </a:srgbClr>
            </a:solidFill>
            <a:ln w="12700">
              <a:miter lim="400000"/>
            </a:ln>
          </p:spPr>
          <p:txBody>
            <a:bodyPr lIns="50800" tIns="50800" rIns="50800" bIns="50800" anchor="ctr"/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3" name="Règle de jugement des rayons">
              <a:extLst>
                <a:ext uri="{FF2B5EF4-FFF2-40B4-BE49-F238E27FC236}">
                  <a16:creationId xmlns:a16="http://schemas.microsoft.com/office/drawing/2014/main" id="{45626084-B8E9-40AD-B1B4-5D5C3957D0A3}"/>
                </a:ext>
              </a:extLst>
            </p:cNvPr>
            <p:cNvSpPr/>
            <p:nvPr/>
          </p:nvSpPr>
          <p:spPr>
            <a:xfrm>
              <a:off x="8909326" y="7494273"/>
              <a:ext cx="3733009" cy="48615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50800" tIns="50800" rIns="50800" bIns="50800" anchor="ctr">
              <a:noAutofit/>
            </a:bodyPr>
            <a:lstStyle>
              <a:lvl1pPr algn="l">
                <a:lnSpc>
                  <a:spcPct val="120000"/>
                </a:lnSpc>
                <a:spcBef>
                  <a:spcPts val="4600"/>
                </a:spcBef>
                <a:defRPr sz="3000" b="1">
                  <a:solidFill>
                    <a:srgbClr val="558AAB"/>
                  </a:solidFill>
                  <a:latin typeface="Gotham Condensed"/>
                  <a:ea typeface="Gotham Condensed"/>
                  <a:cs typeface="Gotham Condensed"/>
                  <a:sym typeface="Gotham Condensed"/>
                </a:defRPr>
              </a:lvl1pPr>
            </a:lstStyle>
            <a:p>
              <a:pPr algn="ctr"/>
              <a:r>
                <a:rPr lang="fr-FR" sz="1800" dirty="0"/>
                <a:t>Règle de jugement des rayons</a:t>
              </a:r>
            </a:p>
          </p:txBody>
        </p:sp>
        <p:sp>
          <p:nvSpPr>
            <p:cNvPr id="24" name="Ces portions de boucle doivent avoir un rayon souple et constant, mais ils n’ont pas besoin d’être de rayon identique aux autres rayons de boucle de la figure…">
              <a:extLst>
                <a:ext uri="{FF2B5EF4-FFF2-40B4-BE49-F238E27FC236}">
                  <a16:creationId xmlns:a16="http://schemas.microsoft.com/office/drawing/2014/main" id="{029C6393-6E61-44A3-8924-4318D0A7A220}"/>
                </a:ext>
              </a:extLst>
            </p:cNvPr>
            <p:cNvSpPr/>
            <p:nvPr/>
          </p:nvSpPr>
          <p:spPr>
            <a:xfrm>
              <a:off x="9367667" y="7992297"/>
              <a:ext cx="3403217" cy="103927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50800" tIns="50800" rIns="50800" bIns="50800"/>
            <a:lstStyle/>
            <a:p>
              <a:pPr algn="l">
                <a:lnSpc>
                  <a:spcPct val="120000"/>
                </a:lnSpc>
                <a:spcBef>
                  <a:spcPts val="100"/>
                </a:spcBef>
                <a:defRPr sz="2200">
                  <a:latin typeface="Gotham Condensed"/>
                  <a:ea typeface="Gotham Condensed"/>
                  <a:cs typeface="Gotham Condensed"/>
                  <a:sym typeface="Gotham Condensed"/>
                </a:defRPr>
              </a:pPr>
              <a:r>
                <a:rPr lang="fr-FR" sz="1600" dirty="0"/>
                <a:t>Ces portions de boucle doivent avoir un rayon souple et constant, mais ils n’ont pas besoin d’être de rayon identique</a:t>
              </a:r>
            </a:p>
          </p:txBody>
        </p:sp>
      </p:grpSp>
      <p:pic>
        <p:nvPicPr>
          <p:cNvPr id="25" name="Image 24">
            <a:extLst>
              <a:ext uri="{FF2B5EF4-FFF2-40B4-BE49-F238E27FC236}">
                <a16:creationId xmlns:a16="http://schemas.microsoft.com/office/drawing/2014/main" id="{9A42733E-F4D2-4BB3-921A-CC8F293C84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02728" y="7994601"/>
            <a:ext cx="288759" cy="288927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E4DA5C79-4C19-5B1A-9E66-84B60E7A8DA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1000" y="2880485"/>
            <a:ext cx="2948758" cy="1562590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0806ACF4-8FC3-AD8E-3FD4-1937031939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5339" y="3239573"/>
            <a:ext cx="288759" cy="288927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6F7C672E-E0B8-5A41-8BDA-6D728EDB9E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7284" y="4000050"/>
            <a:ext cx="288759" cy="288927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7" name="Tableau"/>
          <p:cNvGraphicFramePr/>
          <p:nvPr>
            <p:extLst>
              <p:ext uri="{D42A27DB-BD31-4B8C-83A1-F6EECF244321}">
                <p14:modId xmlns:p14="http://schemas.microsoft.com/office/powerpoint/2010/main" val="3419619806"/>
              </p:ext>
            </p:extLst>
          </p:nvPr>
        </p:nvGraphicFramePr>
        <p:xfrm>
          <a:off x="381000" y="2537299"/>
          <a:ext cx="12242800" cy="2339501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3430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12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39501">
                <a:tc>
                  <a:txBody>
                    <a:bodyPr/>
                    <a:lstStyle/>
                    <a:p>
                      <a:pPr>
                        <a:defRPr sz="3000"/>
                      </a:pPr>
                      <a:endParaRPr dirty="0"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100"/>
                        </a:spcBef>
                        <a:defRPr sz="240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defRPr>
                      </a:pPr>
                      <a:r>
                        <a:rPr lang="fr-FR" sz="2000" dirty="0"/>
                        <a:t>A partir d’un vol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sym typeface="Gill Sans Light"/>
                        </a:rPr>
                        <a:t>horizontal positif,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otham Condensed"/>
                        </a:rPr>
                        <a:t>Tirer pour une montée verticale, tirer 1/2 boucle, pousser 1/4 de boucle, 1 tonneau 1/2 en sortie, sortie à plat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sym typeface="Gill Sans Light"/>
                        </a:rPr>
                        <a:t>pour se retrouver en vol horizontal positif.</a:t>
                      </a:r>
                      <a:endParaRPr sz="2000" b="0" i="0" u="none" strike="noStrike" cap="none" spc="0" baseline="0" dirty="0">
                        <a:ln>
                          <a:noFill/>
                        </a:ln>
                        <a:solidFill>
                          <a:srgbClr val="535353"/>
                        </a:solidFill>
                        <a:uFillTx/>
                        <a:latin typeface="Gotham Condensed"/>
                        <a:sym typeface="Gill Sans Light"/>
                      </a:endParaRP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45" name="Tableau"/>
          <p:cNvGraphicFramePr/>
          <p:nvPr>
            <p:extLst>
              <p:ext uri="{D42A27DB-BD31-4B8C-83A1-F6EECF244321}">
                <p14:modId xmlns:p14="http://schemas.microsoft.com/office/powerpoint/2010/main" val="1992716835"/>
              </p:ext>
            </p:extLst>
          </p:nvPr>
        </p:nvGraphicFramePr>
        <p:xfrm>
          <a:off x="381000" y="1648299"/>
          <a:ext cx="12242800" cy="833120"/>
        </p:xfrm>
        <a:graphic>
          <a:graphicData uri="http://schemas.openxmlformats.org/drawingml/2006/table">
            <a:tbl>
              <a:tblPr>
                <a:tableStyleId>{C7B018BB-80A7-4F77-B60F-C8B233D01FF8}</a:tableStyleId>
              </a:tblPr>
              <a:tblGrid>
                <a:gridCol w="1347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768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8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66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Figure</a:t>
                      </a:r>
                      <a:endParaRPr lang="fr-FR"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n°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10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+mn-ea"/>
                          <a:cs typeface="+mn-cs"/>
                          <a:sym typeface="Gill Sans Light"/>
                        </a:rPr>
                        <a:t>Boucle en P renversé.</a:t>
                      </a:r>
                      <a:endParaRPr lang="fr-FR" sz="2400" b="0" i="0" u="none" strike="noStrike" cap="none" spc="0" baseline="0" dirty="0">
                        <a:ln>
                          <a:noFill/>
                        </a:ln>
                        <a:solidFill>
                          <a:srgbClr val="558AAB"/>
                        </a:solidFill>
                        <a:uFillTx/>
                        <a:latin typeface="Gotham Condensed Medium"/>
                        <a:ea typeface="+mn-ea"/>
                        <a:cs typeface="+mn-cs"/>
                        <a:sym typeface="Gotham Condensed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K =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22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solidFill>
                      <a:srgbClr val="91908C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6" name="Erreurs possibles"/>
          <p:cNvSpPr/>
          <p:nvPr/>
        </p:nvSpPr>
        <p:spPr>
          <a:xfrm>
            <a:off x="505001" y="4876800"/>
            <a:ext cx="12242800" cy="50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Autofit/>
          </a:bodyPr>
          <a:lstStyle>
            <a:lvl1pPr algn="l">
              <a:lnSpc>
                <a:spcPct val="120000"/>
              </a:lnSpc>
              <a:spcBef>
                <a:spcPts val="4600"/>
              </a:spcBef>
              <a:defRPr sz="30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sz="2400" dirty="0" err="1"/>
              <a:t>Erreurs</a:t>
            </a:r>
            <a:r>
              <a:rPr sz="2400" dirty="0"/>
              <a:t> </a:t>
            </a:r>
            <a:r>
              <a:rPr sz="2400" dirty="0" err="1"/>
              <a:t>possibles</a:t>
            </a:r>
            <a:endParaRPr sz="2400" dirty="0"/>
          </a:p>
        </p:txBody>
      </p:sp>
      <p:grpSp>
        <p:nvGrpSpPr>
          <p:cNvPr id="27" name="Groupe 6">
            <a:extLst>
              <a:ext uri="{FF2B5EF4-FFF2-40B4-BE49-F238E27FC236}">
                <a16:creationId xmlns:a16="http://schemas.microsoft.com/office/drawing/2014/main" id="{A03DCAE2-28EA-4C68-90D9-2130288E0EA0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331913" cy="1631950"/>
            <a:chOff x="0" y="0"/>
            <a:chExt cx="1331639" cy="1632656"/>
          </a:xfrm>
        </p:grpSpPr>
        <p:pic>
          <p:nvPicPr>
            <p:cNvPr id="28" name="Picture 2" descr="logo masque carré web 1">
              <a:extLst>
                <a:ext uri="{FF2B5EF4-FFF2-40B4-BE49-F238E27FC236}">
                  <a16:creationId xmlns:a16="http://schemas.microsoft.com/office/drawing/2014/main" id="{DBE1DC39-7D3E-4E6E-9206-3D74C76CF6B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49362" cy="1223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" name="ZoneTexte 3">
              <a:extLst>
                <a:ext uri="{FF2B5EF4-FFF2-40B4-BE49-F238E27FC236}">
                  <a16:creationId xmlns:a16="http://schemas.microsoft.com/office/drawing/2014/main" id="{01E62E2F-6470-4CE7-A488-A4322F4DBB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1124744"/>
              <a:ext cx="1224135" cy="507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900"/>
                <a:t>GT Avion Voltige Grand Modèle France</a:t>
              </a:r>
            </a:p>
          </p:txBody>
        </p:sp>
      </p:grpSp>
      <p:sp>
        <p:nvSpPr>
          <p:cNvPr id="30" name="Voltige Grand Modèle">
            <a:extLst>
              <a:ext uri="{FF2B5EF4-FFF2-40B4-BE49-F238E27FC236}">
                <a16:creationId xmlns:a16="http://schemas.microsoft.com/office/drawing/2014/main" id="{8C77DE7A-879D-4468-BBB4-4018D7547602}"/>
              </a:ext>
            </a:extLst>
          </p:cNvPr>
          <p:cNvSpPr txBox="1">
            <a:spLocks/>
          </p:cNvSpPr>
          <p:nvPr/>
        </p:nvSpPr>
        <p:spPr>
          <a:xfrm>
            <a:off x="1524000" y="267844"/>
            <a:ext cx="11224101" cy="622301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1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Gotham Condensed"/>
                <a:ea typeface="Gotham Condensed"/>
                <a:cs typeface="Gotham Condensed"/>
                <a:sym typeface="Gotham Condensed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hangingPunct="1"/>
            <a:r>
              <a:rPr lang="fr-FR" sz="4400"/>
              <a:t>Avion Voltige Grand Modèle</a:t>
            </a:r>
            <a:endParaRPr lang="fr-FR" sz="4400" dirty="0"/>
          </a:p>
        </p:txBody>
      </p:sp>
      <p:sp>
        <p:nvSpPr>
          <p:cNvPr id="19" name="GT avion de voltige…">
            <a:extLst>
              <a:ext uri="{FF2B5EF4-FFF2-40B4-BE49-F238E27FC236}">
                <a16:creationId xmlns:a16="http://schemas.microsoft.com/office/drawing/2014/main" id="{9486B3C1-C7DE-450A-8705-FC81F9FDD8BC}"/>
              </a:ext>
            </a:extLst>
          </p:cNvPr>
          <p:cNvSpPr/>
          <p:nvPr/>
        </p:nvSpPr>
        <p:spPr>
          <a:xfrm>
            <a:off x="11204812" y="334004"/>
            <a:ext cx="1549367" cy="933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GT </a:t>
            </a:r>
            <a:r>
              <a:rPr dirty="0" err="1"/>
              <a:t>avion</a:t>
            </a:r>
            <a:r>
              <a:rPr dirty="0"/>
              <a:t> de </a:t>
            </a:r>
            <a:r>
              <a:rPr dirty="0" err="1"/>
              <a:t>voltige</a:t>
            </a:r>
            <a:endParaRPr dirty="0"/>
          </a:p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grand </a:t>
            </a:r>
            <a:r>
              <a:rPr dirty="0" err="1"/>
              <a:t>modèle</a:t>
            </a:r>
            <a:endParaRPr dirty="0"/>
          </a:p>
        </p:txBody>
      </p:sp>
      <p:sp>
        <p:nvSpPr>
          <p:cNvPr id="13" name="Programme connu catégorie Espoir 2018">
            <a:extLst>
              <a:ext uri="{FF2B5EF4-FFF2-40B4-BE49-F238E27FC236}">
                <a16:creationId xmlns:a16="http://schemas.microsoft.com/office/drawing/2014/main" id="{6E05E259-B197-43B9-BD8A-2E34BB91DA01}"/>
              </a:ext>
            </a:extLst>
          </p:cNvPr>
          <p:cNvSpPr/>
          <p:nvPr/>
        </p:nvSpPr>
        <p:spPr>
          <a:xfrm>
            <a:off x="1524299" y="882651"/>
            <a:ext cx="11223502" cy="45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lnSpc>
                <a:spcPct val="90000"/>
              </a:lnSpc>
              <a:defRPr sz="28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dirty="0" err="1"/>
              <a:t>Programme</a:t>
            </a:r>
            <a:r>
              <a:rPr dirty="0"/>
              <a:t> </a:t>
            </a:r>
            <a:r>
              <a:rPr dirty="0" err="1"/>
              <a:t>connu</a:t>
            </a:r>
            <a:r>
              <a:rPr dirty="0"/>
              <a:t> </a:t>
            </a:r>
            <a:r>
              <a:rPr dirty="0" err="1"/>
              <a:t>catégorie</a:t>
            </a:r>
            <a:r>
              <a:rPr dirty="0"/>
              <a:t> </a:t>
            </a:r>
            <a:r>
              <a:rPr lang="fr-FR" dirty="0"/>
              <a:t>Advanced 2023</a:t>
            </a:r>
            <a:endParaRPr dirty="0"/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86266323-E7BA-4F3A-9376-67F13CF54689}"/>
              </a:ext>
            </a:extLst>
          </p:cNvPr>
          <p:cNvGrpSpPr/>
          <p:nvPr/>
        </p:nvGrpSpPr>
        <p:grpSpPr>
          <a:xfrm>
            <a:off x="8117937" y="7597410"/>
            <a:ext cx="3861558" cy="1273539"/>
            <a:chOff x="8909326" y="7494273"/>
            <a:chExt cx="3861558" cy="1597261"/>
          </a:xfrm>
        </p:grpSpPr>
        <p:sp>
          <p:nvSpPr>
            <p:cNvPr id="16" name="Rectangle">
              <a:extLst>
                <a:ext uri="{FF2B5EF4-FFF2-40B4-BE49-F238E27FC236}">
                  <a16:creationId xmlns:a16="http://schemas.microsoft.com/office/drawing/2014/main" id="{505671DC-8881-47DE-B53A-1F943010651C}"/>
                </a:ext>
              </a:extLst>
            </p:cNvPr>
            <p:cNvSpPr/>
            <p:nvPr/>
          </p:nvSpPr>
          <p:spPr>
            <a:xfrm>
              <a:off x="8909326" y="7494273"/>
              <a:ext cx="3861558" cy="1597261"/>
            </a:xfrm>
            <a:prstGeom prst="rect">
              <a:avLst/>
            </a:prstGeom>
            <a:solidFill>
              <a:srgbClr val="FFFFFF">
                <a:alpha val="69655"/>
              </a:srgbClr>
            </a:solidFill>
            <a:ln w="12700">
              <a:miter lim="400000"/>
            </a:ln>
          </p:spPr>
          <p:txBody>
            <a:bodyPr lIns="50800" tIns="50800" rIns="50800" bIns="50800" anchor="ctr"/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7" name="Règle de jugement des rayons">
              <a:extLst>
                <a:ext uri="{FF2B5EF4-FFF2-40B4-BE49-F238E27FC236}">
                  <a16:creationId xmlns:a16="http://schemas.microsoft.com/office/drawing/2014/main" id="{5BBEC7FB-B1D9-4985-9E79-E8C1F91CB2D3}"/>
                </a:ext>
              </a:extLst>
            </p:cNvPr>
            <p:cNvSpPr/>
            <p:nvPr/>
          </p:nvSpPr>
          <p:spPr>
            <a:xfrm>
              <a:off x="8909326" y="7494273"/>
              <a:ext cx="3733009" cy="48615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50800" tIns="50800" rIns="50800" bIns="50800" anchor="ctr">
              <a:noAutofit/>
            </a:bodyPr>
            <a:lstStyle>
              <a:lvl1pPr algn="l">
                <a:lnSpc>
                  <a:spcPct val="120000"/>
                </a:lnSpc>
                <a:spcBef>
                  <a:spcPts val="4600"/>
                </a:spcBef>
                <a:defRPr sz="3000" b="1">
                  <a:solidFill>
                    <a:srgbClr val="558AAB"/>
                  </a:solidFill>
                  <a:latin typeface="Gotham Condensed"/>
                  <a:ea typeface="Gotham Condensed"/>
                  <a:cs typeface="Gotham Condensed"/>
                  <a:sym typeface="Gotham Condensed"/>
                </a:defRPr>
              </a:lvl1pPr>
            </a:lstStyle>
            <a:p>
              <a:pPr algn="ctr"/>
              <a:r>
                <a:rPr lang="fr-FR" sz="1800" dirty="0"/>
                <a:t>Règle de jugement des rayons</a:t>
              </a:r>
            </a:p>
          </p:txBody>
        </p:sp>
        <p:sp>
          <p:nvSpPr>
            <p:cNvPr id="18" name="Ces portions de boucle doivent avoir un rayon souple et constant, mais ils n’ont pas besoin d’être de rayon identique aux autres rayons de boucle de la figure…">
              <a:extLst>
                <a:ext uri="{FF2B5EF4-FFF2-40B4-BE49-F238E27FC236}">
                  <a16:creationId xmlns:a16="http://schemas.microsoft.com/office/drawing/2014/main" id="{C1697837-0318-4317-A91D-359476283B42}"/>
                </a:ext>
              </a:extLst>
            </p:cNvPr>
            <p:cNvSpPr/>
            <p:nvPr/>
          </p:nvSpPr>
          <p:spPr>
            <a:xfrm>
              <a:off x="9367667" y="7992297"/>
              <a:ext cx="3403217" cy="103927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50800" tIns="50800" rIns="50800" bIns="50800"/>
            <a:lstStyle/>
            <a:p>
              <a:pPr algn="l">
                <a:lnSpc>
                  <a:spcPct val="120000"/>
                </a:lnSpc>
                <a:spcBef>
                  <a:spcPts val="100"/>
                </a:spcBef>
                <a:defRPr sz="2200">
                  <a:latin typeface="Gotham Condensed"/>
                  <a:ea typeface="Gotham Condensed"/>
                  <a:cs typeface="Gotham Condensed"/>
                  <a:sym typeface="Gotham Condensed"/>
                </a:defRPr>
              </a:pPr>
              <a:r>
                <a:rPr lang="fr-FR" sz="1600" dirty="0"/>
                <a:t>Ces portions de boucle doivent avoir un rayon souple et constant, mais ils n’ont pas besoin d’être de rayon identique</a:t>
              </a:r>
            </a:p>
          </p:txBody>
        </p:sp>
      </p:grpSp>
      <p:pic>
        <p:nvPicPr>
          <p:cNvPr id="21" name="Image 20">
            <a:extLst>
              <a:ext uri="{FF2B5EF4-FFF2-40B4-BE49-F238E27FC236}">
                <a16:creationId xmlns:a16="http://schemas.microsoft.com/office/drawing/2014/main" id="{316DF678-8B23-482A-B481-10BFBCADC3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2728" y="7994601"/>
            <a:ext cx="288759" cy="288927"/>
          </a:xfrm>
          <a:prstGeom prst="rect">
            <a:avLst/>
          </a:prstGeom>
        </p:spPr>
      </p:pic>
      <p:sp>
        <p:nvSpPr>
          <p:cNvPr id="25" name="Les trajectoires montantes et descendantes ne sont pas parfaitement verticales.…">
            <a:extLst>
              <a:ext uri="{FF2B5EF4-FFF2-40B4-BE49-F238E27FC236}">
                <a16:creationId xmlns:a16="http://schemas.microsoft.com/office/drawing/2014/main" id="{571E7A67-8B99-4EA9-B844-727DEC038580}"/>
              </a:ext>
            </a:extLst>
          </p:cNvPr>
          <p:cNvSpPr/>
          <p:nvPr/>
        </p:nvSpPr>
        <p:spPr>
          <a:xfrm>
            <a:off x="648498" y="5671648"/>
            <a:ext cx="11826631" cy="3543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numCol="2"/>
          <a:lstStyle/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4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La trajectoire de montée n’est pas verticale.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4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La ½ boucle a un rayon constant.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4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Le quart de boucle inverse a le même rayon.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4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b="0" i="0" u="none" strike="noStrike" baseline="0" dirty="0">
                <a:latin typeface="CIDFont+F2"/>
              </a:rPr>
              <a:t>Chaque variation de rayon -1 pt</a:t>
            </a:r>
            <a:endParaRPr lang="fr-FR" sz="2000" dirty="0">
              <a:latin typeface="Gotham Condensed"/>
            </a:endParaRP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4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Le tonneau ½ n’est pas réalisé immédiatement après le ¼ de boucle, </a:t>
            </a:r>
            <a:r>
              <a:rPr lang="fr-FR" sz="1800" b="0" i="0" u="none" strike="noStrike" baseline="0" dirty="0">
                <a:latin typeface="CIDFont+F2"/>
              </a:rPr>
              <a:t>ligne = -2 pt.</a:t>
            </a:r>
            <a:r>
              <a:rPr lang="fr-FR" sz="2000" dirty="0">
                <a:latin typeface="Gotham Condensed"/>
              </a:rPr>
              <a:t> 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4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Il y a un changement de trajectoire dans la montée.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4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Les trajectoires d'entrée et de sortie ne sont pas horizontales -0,5 pt / 5°.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B831C00E-50B3-9EEA-BCD5-E86BA45C7E5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5001" y="2916533"/>
            <a:ext cx="3159775" cy="1813793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F9B1CCBB-50A8-CD45-E4DF-378C8A2E62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0206" y="4151699"/>
            <a:ext cx="288759" cy="288927"/>
          </a:xfrm>
          <a:prstGeom prst="rect">
            <a:avLst/>
          </a:prstGeom>
        </p:spPr>
      </p:pic>
      <p:grpSp>
        <p:nvGrpSpPr>
          <p:cNvPr id="5" name="Groupe 4">
            <a:extLst>
              <a:ext uri="{FF2B5EF4-FFF2-40B4-BE49-F238E27FC236}">
                <a16:creationId xmlns:a16="http://schemas.microsoft.com/office/drawing/2014/main" id="{8F4E4CC8-BDF1-C8A9-7EE6-352258F4E8ED}"/>
              </a:ext>
            </a:extLst>
          </p:cNvPr>
          <p:cNvGrpSpPr/>
          <p:nvPr/>
        </p:nvGrpSpPr>
        <p:grpSpPr>
          <a:xfrm>
            <a:off x="7605337" y="4391724"/>
            <a:ext cx="4823538" cy="1895731"/>
            <a:chOff x="8029562" y="7744782"/>
            <a:chExt cx="4007988" cy="1605455"/>
          </a:xfrm>
        </p:grpSpPr>
        <p:sp>
          <p:nvSpPr>
            <p:cNvPr id="6" name="Rectangle">
              <a:extLst>
                <a:ext uri="{FF2B5EF4-FFF2-40B4-BE49-F238E27FC236}">
                  <a16:creationId xmlns:a16="http://schemas.microsoft.com/office/drawing/2014/main" id="{DAB01053-94B9-DB49-CDCD-81E36C95293B}"/>
                </a:ext>
              </a:extLst>
            </p:cNvPr>
            <p:cNvSpPr/>
            <p:nvPr/>
          </p:nvSpPr>
          <p:spPr>
            <a:xfrm>
              <a:off x="8029562" y="7752976"/>
              <a:ext cx="3861558" cy="1597261"/>
            </a:xfrm>
            <a:prstGeom prst="rect">
              <a:avLst/>
            </a:prstGeom>
            <a:solidFill>
              <a:srgbClr val="FFFFFF">
                <a:alpha val="69655"/>
              </a:srgbClr>
            </a:solidFill>
            <a:ln w="12700">
              <a:miter lim="400000"/>
            </a:ln>
          </p:spPr>
          <p:txBody>
            <a:bodyPr lIns="50800" tIns="50800" rIns="50800" bIns="50800" anchor="ctr"/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 dirty="0"/>
            </a:p>
          </p:txBody>
        </p:sp>
        <p:sp>
          <p:nvSpPr>
            <p:cNvPr id="7" name="Règle de jugement des rayons">
              <a:extLst>
                <a:ext uri="{FF2B5EF4-FFF2-40B4-BE49-F238E27FC236}">
                  <a16:creationId xmlns:a16="http://schemas.microsoft.com/office/drawing/2014/main" id="{8A4860BD-232F-924D-A9F8-07946742673B}"/>
                </a:ext>
              </a:extLst>
            </p:cNvPr>
            <p:cNvSpPr/>
            <p:nvPr/>
          </p:nvSpPr>
          <p:spPr>
            <a:xfrm>
              <a:off x="8304541" y="7744782"/>
              <a:ext cx="3733009" cy="48615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50800" tIns="50800" rIns="50800" bIns="50800" anchor="ctr">
              <a:noAutofit/>
            </a:bodyPr>
            <a:lstStyle>
              <a:lvl1pPr algn="l">
                <a:lnSpc>
                  <a:spcPct val="120000"/>
                </a:lnSpc>
                <a:spcBef>
                  <a:spcPts val="4600"/>
                </a:spcBef>
                <a:defRPr sz="3000" b="1">
                  <a:solidFill>
                    <a:srgbClr val="558AAB"/>
                  </a:solidFill>
                  <a:latin typeface="Gotham Condensed"/>
                  <a:ea typeface="Gotham Condensed"/>
                  <a:cs typeface="Gotham Condensed"/>
                  <a:sym typeface="Gotham Condensed"/>
                </a:defRPr>
              </a:lvl1pPr>
            </a:lstStyle>
            <a:p>
              <a:pPr algn="ctr"/>
              <a:r>
                <a:rPr lang="fr-FR" sz="1800" dirty="0"/>
                <a:t>Règle de jugement des rayons</a:t>
              </a: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FE63F6C3-81B0-E6B3-8159-AB2E6AA106B6}"/>
              </a:ext>
            </a:extLst>
          </p:cNvPr>
          <p:cNvSpPr/>
          <p:nvPr/>
        </p:nvSpPr>
        <p:spPr>
          <a:xfrm>
            <a:off x="8314455" y="4964017"/>
            <a:ext cx="393819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>
                <a:latin typeface="Gotham Condensed"/>
              </a:rPr>
              <a:t>Ces portions de boucle doivent avoir un rayon souple et constant, </a:t>
            </a:r>
            <a:r>
              <a:rPr lang="fr-FR" sz="1600" dirty="0">
                <a:solidFill>
                  <a:srgbClr val="FF0000"/>
                </a:solidFill>
                <a:latin typeface="Gotham Condensed"/>
              </a:rPr>
              <a:t>et doivent être de même dimension et de rayon identique dans la figure, sinon la note de la figure sera pénalisée.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7D6434D3-DE6F-4D53-3742-E152D5397B3C}"/>
              </a:ext>
            </a:extLst>
          </p:cNvPr>
          <p:cNvSpPr txBox="1"/>
          <p:nvPr/>
        </p:nvSpPr>
        <p:spPr>
          <a:xfrm>
            <a:off x="6963412" y="4824180"/>
            <a:ext cx="750376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fr-FR" sz="3600" b="0" i="0" u="none" strike="noStrike" baseline="0" dirty="0">
                <a:solidFill>
                  <a:srgbClr val="FF0000"/>
                </a:solidFill>
                <a:latin typeface="CIDFont+F4"/>
              </a:rPr>
              <a:t>⊜</a:t>
            </a:r>
            <a:endParaRPr lang="fr-FR" dirty="0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3E03A1D6-EF96-0200-7B7C-FCD2096A0B62}"/>
              </a:ext>
            </a:extLst>
          </p:cNvPr>
          <p:cNvSpPr txBox="1"/>
          <p:nvPr/>
        </p:nvSpPr>
        <p:spPr>
          <a:xfrm>
            <a:off x="2608589" y="2966495"/>
            <a:ext cx="750376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fr-FR" sz="3600" b="0" i="0" u="none" strike="noStrike" baseline="0" dirty="0">
                <a:solidFill>
                  <a:srgbClr val="FF0000"/>
                </a:solidFill>
                <a:latin typeface="CIDFont+F4"/>
              </a:rPr>
              <a:t>⊜</a:t>
            </a:r>
            <a:endParaRPr lang="fr-FR" dirty="0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7FABB13A-E797-D111-5428-0F03B3A2781C}"/>
              </a:ext>
            </a:extLst>
          </p:cNvPr>
          <p:cNvSpPr txBox="1"/>
          <p:nvPr/>
        </p:nvSpPr>
        <p:spPr>
          <a:xfrm>
            <a:off x="1796213" y="3032778"/>
            <a:ext cx="750376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fr-FR" sz="3600" b="0" i="0" u="none" strike="noStrike" baseline="0" dirty="0">
                <a:solidFill>
                  <a:srgbClr val="FF0000"/>
                </a:solidFill>
                <a:latin typeface="CIDFont+F4"/>
              </a:rPr>
              <a:t>⊜</a:t>
            </a:r>
            <a:endParaRPr lang="fr-FR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Voltige Grand Modèle"/>
          <p:cNvSpPr>
            <a:spLocks noGrp="1"/>
          </p:cNvSpPr>
          <p:nvPr>
            <p:ph type="title"/>
          </p:nvPr>
        </p:nvSpPr>
        <p:spPr>
          <a:xfrm>
            <a:off x="1524000" y="267844"/>
            <a:ext cx="11224101" cy="622301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5000" b="1"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lang="fr-FR" sz="4400" noProof="0" dirty="0"/>
              <a:t>Avion Voltige Grand Modèle</a:t>
            </a:r>
          </a:p>
        </p:txBody>
      </p:sp>
      <p:sp>
        <p:nvSpPr>
          <p:cNvPr id="10" name="Programme connu catégorie Espoir 2018">
            <a:extLst>
              <a:ext uri="{FF2B5EF4-FFF2-40B4-BE49-F238E27FC236}">
                <a16:creationId xmlns:a16="http://schemas.microsoft.com/office/drawing/2014/main" id="{C842E562-27D3-4374-963B-89CC5F1C9FFF}"/>
              </a:ext>
            </a:extLst>
          </p:cNvPr>
          <p:cNvSpPr/>
          <p:nvPr/>
        </p:nvSpPr>
        <p:spPr>
          <a:xfrm>
            <a:off x="1524299" y="882651"/>
            <a:ext cx="11223502" cy="45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lnSpc>
                <a:spcPct val="90000"/>
              </a:lnSpc>
              <a:defRPr sz="28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dirty="0" err="1"/>
              <a:t>Programme</a:t>
            </a:r>
            <a:r>
              <a:rPr dirty="0"/>
              <a:t> </a:t>
            </a:r>
            <a:r>
              <a:rPr dirty="0" err="1"/>
              <a:t>connu</a:t>
            </a:r>
            <a:r>
              <a:rPr dirty="0"/>
              <a:t> </a:t>
            </a:r>
            <a:r>
              <a:rPr dirty="0" err="1"/>
              <a:t>catégorie</a:t>
            </a:r>
            <a:r>
              <a:rPr dirty="0"/>
              <a:t> </a:t>
            </a:r>
            <a:r>
              <a:rPr lang="fr-FR" dirty="0"/>
              <a:t>Advanced 2023</a:t>
            </a:r>
            <a:endParaRPr dirty="0"/>
          </a:p>
        </p:txBody>
      </p:sp>
      <p:sp>
        <p:nvSpPr>
          <p:cNvPr id="11" name="GT avion de voltige…">
            <a:extLst>
              <a:ext uri="{FF2B5EF4-FFF2-40B4-BE49-F238E27FC236}">
                <a16:creationId xmlns:a16="http://schemas.microsoft.com/office/drawing/2014/main" id="{CD26185F-2587-4B5A-9B38-2774C4C2E8B2}"/>
              </a:ext>
            </a:extLst>
          </p:cNvPr>
          <p:cNvSpPr/>
          <p:nvPr/>
        </p:nvSpPr>
        <p:spPr>
          <a:xfrm>
            <a:off x="11204812" y="334004"/>
            <a:ext cx="1549367" cy="933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GT </a:t>
            </a:r>
            <a:r>
              <a:rPr dirty="0" err="1"/>
              <a:t>avion</a:t>
            </a:r>
            <a:r>
              <a:rPr dirty="0"/>
              <a:t> de </a:t>
            </a:r>
            <a:r>
              <a:rPr dirty="0" err="1"/>
              <a:t>voltige</a:t>
            </a:r>
            <a:endParaRPr dirty="0"/>
          </a:p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grand </a:t>
            </a:r>
            <a:r>
              <a:rPr dirty="0" err="1"/>
              <a:t>modèle</a:t>
            </a:r>
            <a:endParaRPr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42C94CE1-A6E4-4E0C-B519-0F8C4CCAE9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30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68D0A8F6-C3ED-4BA3-AB9E-431B77A9F0BC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331913" cy="1631950"/>
            <a:chOff x="0" y="0"/>
            <a:chExt cx="1331639" cy="1632656"/>
          </a:xfrm>
        </p:grpSpPr>
        <p:pic>
          <p:nvPicPr>
            <p:cNvPr id="14" name="Picture 2" descr="logo masque carré web 1">
              <a:extLst>
                <a:ext uri="{FF2B5EF4-FFF2-40B4-BE49-F238E27FC236}">
                  <a16:creationId xmlns:a16="http://schemas.microsoft.com/office/drawing/2014/main" id="{92F7A822-992B-4665-B9C3-407E8F1301E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49362" cy="1223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ZoneTexte 3">
              <a:extLst>
                <a:ext uri="{FF2B5EF4-FFF2-40B4-BE49-F238E27FC236}">
                  <a16:creationId xmlns:a16="http://schemas.microsoft.com/office/drawing/2014/main" id="{4ACE257B-7944-45ED-8840-38407E062F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1124744"/>
              <a:ext cx="1224135" cy="507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900"/>
                <a:t>GT Avion Voltige Grand Modèle France</a:t>
              </a:r>
            </a:p>
          </p:txBody>
        </p:sp>
      </p:grpSp>
      <p:pic>
        <p:nvPicPr>
          <p:cNvPr id="5" name="Image 4">
            <a:extLst>
              <a:ext uri="{FF2B5EF4-FFF2-40B4-BE49-F238E27FC236}">
                <a16:creationId xmlns:a16="http://schemas.microsoft.com/office/drawing/2014/main" id="{6E17C781-1310-B8DA-B799-D2F267E157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9549" y="1648884"/>
            <a:ext cx="5406288" cy="7645428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2323534D-1A0D-5871-9CE6-7C3D3415B0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55837" y="1648884"/>
            <a:ext cx="5437704" cy="7645428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Liste des figures du programme de vol et coefficients associés"/>
          <p:cNvSpPr/>
          <p:nvPr/>
        </p:nvSpPr>
        <p:spPr>
          <a:xfrm>
            <a:off x="381000" y="944504"/>
            <a:ext cx="12242800" cy="540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90000"/>
              </a:lnSpc>
              <a:defRPr sz="2500">
                <a:solidFill>
                  <a:srgbClr val="558AAB"/>
                </a:solidFill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lvl1pPr>
          </a:lstStyle>
          <a:p>
            <a:r>
              <a:rPr dirty="0" err="1"/>
              <a:t>Liste</a:t>
            </a:r>
            <a:r>
              <a:rPr dirty="0"/>
              <a:t> des figures du </a:t>
            </a:r>
            <a:r>
              <a:rPr dirty="0" err="1"/>
              <a:t>programme</a:t>
            </a:r>
            <a:r>
              <a:rPr dirty="0"/>
              <a:t> de vol et coefficients </a:t>
            </a:r>
            <a:r>
              <a:rPr dirty="0" err="1"/>
              <a:t>associés</a:t>
            </a:r>
            <a:endParaRPr dirty="0"/>
          </a:p>
        </p:txBody>
      </p:sp>
      <p:graphicFrame>
        <p:nvGraphicFramePr>
          <p:cNvPr id="134" name="Tableau"/>
          <p:cNvGraphicFramePr/>
          <p:nvPr>
            <p:extLst>
              <p:ext uri="{D42A27DB-BD31-4B8C-83A1-F6EECF244321}">
                <p14:modId xmlns:p14="http://schemas.microsoft.com/office/powerpoint/2010/main" val="664805303"/>
              </p:ext>
            </p:extLst>
          </p:nvPr>
        </p:nvGraphicFramePr>
        <p:xfrm>
          <a:off x="381000" y="1374844"/>
          <a:ext cx="12133997" cy="8368742"/>
        </p:xfrm>
        <a:graphic>
          <a:graphicData uri="http://schemas.openxmlformats.org/drawingml/2006/table">
            <a:tbl>
              <a:tblPr firstRow="1">
                <a:tableStyleId>{C7B018BB-80A7-4F77-B60F-C8B233D01FF8}</a:tableStyleId>
              </a:tblPr>
              <a:tblGrid>
                <a:gridCol w="866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338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3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10889">
                <a:tc>
                  <a:txBody>
                    <a:bodyPr/>
                    <a:lstStyle/>
                    <a:p>
                      <a:pPr algn="ctr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b="1">
                          <a:solidFill>
                            <a:srgbClr val="FFFFFF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N°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b="1" dirty="0">
                          <a:solidFill>
                            <a:srgbClr val="FFFFFF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Description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b="1">
                          <a:solidFill>
                            <a:srgbClr val="FFFFFF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Coefficient</a:t>
                      </a: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723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1</a:t>
                      </a:r>
                      <a:endParaRPr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1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otham Condensed"/>
                        </a:rPr>
                        <a:t>Figure</a:t>
                      </a:r>
                      <a:r>
                        <a:rPr lang="fr-FR" sz="2000" b="1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7/8 de boucle (boucle en Q).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Entrée à plat, tirer pour une montée à 45°, 4/8 de facettes de tonneau, pousser 7/8 de boucle, 1 déclenché et 1/2 négatif en sortie, sortie à plat. </a:t>
                      </a:r>
                      <a:endParaRPr lang="fr-FR"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+mn-ea"/>
                        <a:cs typeface="+mn-cs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dirty="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41</a:t>
                      </a:r>
                      <a:endParaRPr sz="2000" dirty="0">
                        <a:solidFill>
                          <a:srgbClr val="5A5F5E"/>
                        </a:solidFill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437060818"/>
                  </a:ext>
                </a:extLst>
              </a:tr>
              <a:tr h="576723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2</a:t>
                      </a:r>
                      <a:endParaRPr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1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Boucle en P ou en 9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. 1 tonneau à 2 facettes en entrée, tirer 3/4 de boucle et descente verticale, 1 tonneau 1/4, tirer pour une sortie à plat.</a:t>
                      </a:r>
                      <a:endParaRPr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+mn-ea"/>
                        <a:cs typeface="+mn-cs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dirty="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29</a:t>
                      </a:r>
                      <a:endParaRPr sz="2000" dirty="0">
                        <a:solidFill>
                          <a:srgbClr val="5A5F5E"/>
                        </a:solidFill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3863161084"/>
                  </a:ext>
                </a:extLst>
              </a:tr>
              <a:tr h="521469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3</a:t>
                      </a:r>
                      <a:endParaRPr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1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3/4 de cercle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. Virage à 270° avec 3 tonneaux vers l'intérieur, sortie à plat.</a:t>
                      </a:r>
                      <a:endParaRPr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+mn-ea"/>
                        <a:cs typeface="+mn-cs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dirty="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30</a:t>
                      </a:r>
                      <a:endParaRPr sz="2000" dirty="0">
                        <a:solidFill>
                          <a:srgbClr val="5A5F5E"/>
                        </a:solidFill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815241883"/>
                  </a:ext>
                </a:extLst>
              </a:tr>
              <a:tr h="521469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4</a:t>
                      </a:r>
                      <a:endParaRPr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1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Renversement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. Tirer pour une montée verticale, 3/4 déclenché positif suivi de 2/8 de facettes de tonneau en sens opposé, au sommet renversement pour réaliser une descente verticale, 1 tonneau complet, pousser pour une sortie dos.</a:t>
                      </a:r>
                      <a:endParaRPr lang="fr-FR"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+mn-ea"/>
                        <a:cs typeface="+mn-cs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dirty="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48</a:t>
                      </a:r>
                      <a:endParaRPr sz="2000" dirty="0">
                        <a:solidFill>
                          <a:srgbClr val="5A5F5E"/>
                        </a:solidFill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3546986434"/>
                  </a:ext>
                </a:extLst>
              </a:tr>
              <a:tr h="521469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5</a:t>
                      </a:r>
                      <a:endParaRPr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1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Boucle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. Pousser pour la boucle avec un tonneau à 4 facettes en haut de la boucle, sortie dos.</a:t>
                      </a:r>
                      <a:endParaRPr lang="fr-FR"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+mn-ea"/>
                        <a:cs typeface="+mn-cs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dirty="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26</a:t>
                      </a:r>
                      <a:endParaRPr sz="2000" dirty="0">
                        <a:solidFill>
                          <a:srgbClr val="5A5F5E"/>
                        </a:solidFill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245008052"/>
                  </a:ext>
                </a:extLst>
              </a:tr>
              <a:tr h="521469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6</a:t>
                      </a:r>
                      <a:endParaRPr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1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Triangle.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Poussée de 135° pour une montée à 45°, 1/2 déclenché positif suivi de 2/4 de facettes de tonneau en sens opposé, pousser pour une descente verticale, 3/4 déclenché négatif, pousser pour une sortie dos.</a:t>
                      </a:r>
                      <a:endParaRPr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+mn-ea"/>
                        <a:cs typeface="+mn-cs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dirty="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53</a:t>
                      </a:r>
                      <a:endParaRPr sz="2000" dirty="0">
                        <a:solidFill>
                          <a:srgbClr val="5A5F5E"/>
                        </a:solidFill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883481414"/>
                  </a:ext>
                </a:extLst>
              </a:tr>
              <a:tr h="588969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7</a:t>
                      </a:r>
                      <a:endParaRPr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1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Double </a:t>
                      </a:r>
                      <a:r>
                        <a:rPr lang="fr-FR" sz="2000" b="1" i="0" u="none" strike="noStrike" cap="none" spc="0" baseline="0" dirty="0" err="1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humpty</a:t>
                      </a:r>
                      <a:r>
                        <a:rPr lang="fr-FR" sz="2000" b="1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 </a:t>
                      </a:r>
                      <a:r>
                        <a:rPr lang="fr-FR" sz="2000" b="1" i="0" u="none" strike="noStrike" cap="none" spc="0" baseline="0" dirty="0" err="1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bump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. Pousser pour une montée verticale, 4/8 de facettes de tonneau, tirer 1/2 boucle et descente verticale, 1 déclenché 1/4 positif, tirer 1/2 boucle et montée verticale, 1 tonneau complet, tirer pour une sortie dos</a:t>
                      </a:r>
                      <a:endParaRPr lang="fr-FR"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+mn-ea"/>
                        <a:cs typeface="+mn-cs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dirty="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56</a:t>
                      </a:r>
                      <a:endParaRPr sz="2000" dirty="0">
                        <a:solidFill>
                          <a:srgbClr val="5A5F5E"/>
                        </a:solidFill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4218492426"/>
                  </a:ext>
                </a:extLst>
              </a:tr>
              <a:tr h="578937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8</a:t>
                      </a:r>
                      <a:endParaRPr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1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Vrille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. 1 tour et 1/2 de rotation négative suivi de 2/4 de facettes de tonneau en sens opposé, tirer pour une sortie à plat.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dirty="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19</a:t>
                      </a:r>
                      <a:endParaRPr sz="2000" dirty="0">
                        <a:solidFill>
                          <a:srgbClr val="5A5F5E"/>
                        </a:solidFill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3480682232"/>
                  </a:ext>
                </a:extLst>
              </a:tr>
              <a:tr h="521469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9</a:t>
                      </a:r>
                      <a:endParaRPr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1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1/2 huit cubain inverse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, Tirer pour une montée à 45°, 1 déclenché positif suivi de 1/2 tonneau dans le même sens, tirer 5/8 de boucle, 1 tonneau à 8 facettes en sortie, sortie à plat.</a:t>
                      </a:r>
                      <a:endParaRPr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+mn-ea"/>
                        <a:cs typeface="+mn-cs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dirty="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44</a:t>
                      </a:r>
                      <a:endParaRPr sz="2000" dirty="0">
                        <a:solidFill>
                          <a:srgbClr val="5A5F5E"/>
                        </a:solidFill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3899771940"/>
                  </a:ext>
                </a:extLst>
              </a:tr>
              <a:tr h="521469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10</a:t>
                      </a:r>
                      <a:endParaRPr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1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Boucle en P renversé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. Tirer pour une montée verticale, tirer 1/2 boucle, pousser 1/4 de boucle, 1 tonneau 1/2 en sortie, sortie à plat.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dirty="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22</a:t>
                      </a:r>
                      <a:endParaRPr sz="2000" dirty="0">
                        <a:solidFill>
                          <a:srgbClr val="5A5F5E"/>
                        </a:solidFill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226490725"/>
                  </a:ext>
                </a:extLst>
              </a:tr>
              <a:tr h="541293">
                <a:tc gridSpan="2">
                  <a:txBody>
                    <a:bodyPr/>
                    <a:lstStyle/>
                    <a:p>
                      <a:pPr algn="r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 dirty="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Total coefficients :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B w="0">
                      <a:miter lim="400000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3000" dirty="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368</a:t>
                      </a:r>
                      <a:endParaRPr sz="3000" dirty="0">
                        <a:solidFill>
                          <a:srgbClr val="5A5F5E"/>
                        </a:solidFill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pSp>
        <p:nvGrpSpPr>
          <p:cNvPr id="11" name="Groupe 6">
            <a:extLst>
              <a:ext uri="{FF2B5EF4-FFF2-40B4-BE49-F238E27FC236}">
                <a16:creationId xmlns:a16="http://schemas.microsoft.com/office/drawing/2014/main" id="{33AD1CBB-9B73-4DFC-9420-B9264AFE2786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331913" cy="1631950"/>
            <a:chOff x="0" y="0"/>
            <a:chExt cx="1331639" cy="1632656"/>
          </a:xfrm>
        </p:grpSpPr>
        <p:pic>
          <p:nvPicPr>
            <p:cNvPr id="12" name="Picture 2" descr="logo masque carré web 1">
              <a:extLst>
                <a:ext uri="{FF2B5EF4-FFF2-40B4-BE49-F238E27FC236}">
                  <a16:creationId xmlns:a16="http://schemas.microsoft.com/office/drawing/2014/main" id="{793E6F95-77AE-4E3D-8BE2-CE221B10CE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49362" cy="1223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ZoneTexte 3">
              <a:extLst>
                <a:ext uri="{FF2B5EF4-FFF2-40B4-BE49-F238E27FC236}">
                  <a16:creationId xmlns:a16="http://schemas.microsoft.com/office/drawing/2014/main" id="{6B6375C4-B8CC-4DDE-A7B1-16656941FD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1124744"/>
              <a:ext cx="1224135" cy="507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900"/>
                <a:t>GT Avion Voltige Grand Modèle France</a:t>
              </a:r>
            </a:p>
          </p:txBody>
        </p:sp>
      </p:grpSp>
      <p:sp>
        <p:nvSpPr>
          <p:cNvPr id="15" name="Voltige Grand Modèle">
            <a:extLst>
              <a:ext uri="{FF2B5EF4-FFF2-40B4-BE49-F238E27FC236}">
                <a16:creationId xmlns:a16="http://schemas.microsoft.com/office/drawing/2014/main" id="{6BA4C859-D9BB-4081-9402-B910A900DD70}"/>
              </a:ext>
            </a:extLst>
          </p:cNvPr>
          <p:cNvSpPr txBox="1">
            <a:spLocks/>
          </p:cNvSpPr>
          <p:nvPr/>
        </p:nvSpPr>
        <p:spPr>
          <a:xfrm>
            <a:off x="1524000" y="17324"/>
            <a:ext cx="11224101" cy="622301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1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Gotham Condensed"/>
                <a:ea typeface="Gotham Condensed"/>
                <a:cs typeface="Gotham Condensed"/>
                <a:sym typeface="Gotham Condensed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hangingPunct="1"/>
            <a:r>
              <a:rPr lang="fr-FR" sz="4400" dirty="0"/>
              <a:t>Avion Voltige Grand Modèle</a:t>
            </a:r>
          </a:p>
        </p:txBody>
      </p:sp>
      <p:sp>
        <p:nvSpPr>
          <p:cNvPr id="9" name="GT avion de voltige…">
            <a:extLst>
              <a:ext uri="{FF2B5EF4-FFF2-40B4-BE49-F238E27FC236}">
                <a16:creationId xmlns:a16="http://schemas.microsoft.com/office/drawing/2014/main" id="{926B38C1-7E34-410A-A0D4-02FC968EDB68}"/>
              </a:ext>
            </a:extLst>
          </p:cNvPr>
          <p:cNvSpPr/>
          <p:nvPr/>
        </p:nvSpPr>
        <p:spPr>
          <a:xfrm>
            <a:off x="11204812" y="334004"/>
            <a:ext cx="1549367" cy="933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GT </a:t>
            </a:r>
            <a:r>
              <a:rPr dirty="0" err="1"/>
              <a:t>avion</a:t>
            </a:r>
            <a:r>
              <a:rPr dirty="0"/>
              <a:t> de </a:t>
            </a:r>
            <a:r>
              <a:rPr dirty="0" err="1"/>
              <a:t>voltige</a:t>
            </a:r>
            <a:endParaRPr dirty="0"/>
          </a:p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grand </a:t>
            </a:r>
            <a:r>
              <a:rPr dirty="0" err="1"/>
              <a:t>modèle</a:t>
            </a:r>
            <a:endParaRPr dirty="0"/>
          </a:p>
        </p:txBody>
      </p:sp>
      <p:sp>
        <p:nvSpPr>
          <p:cNvPr id="14" name="Programme connu catégorie Espoir 2018">
            <a:extLst>
              <a:ext uri="{FF2B5EF4-FFF2-40B4-BE49-F238E27FC236}">
                <a16:creationId xmlns:a16="http://schemas.microsoft.com/office/drawing/2014/main" id="{6D4C2616-A5E4-40A9-9B6B-9C32DCB6CCFB}"/>
              </a:ext>
            </a:extLst>
          </p:cNvPr>
          <p:cNvSpPr/>
          <p:nvPr/>
        </p:nvSpPr>
        <p:spPr>
          <a:xfrm>
            <a:off x="1524299" y="682235"/>
            <a:ext cx="11223502" cy="45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lnSpc>
                <a:spcPct val="90000"/>
              </a:lnSpc>
              <a:defRPr sz="28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dirty="0" err="1"/>
              <a:t>Programme</a:t>
            </a:r>
            <a:r>
              <a:rPr dirty="0"/>
              <a:t> </a:t>
            </a:r>
            <a:r>
              <a:rPr dirty="0" err="1"/>
              <a:t>connu</a:t>
            </a:r>
            <a:r>
              <a:rPr dirty="0"/>
              <a:t> </a:t>
            </a:r>
            <a:r>
              <a:rPr dirty="0" err="1"/>
              <a:t>catégorie</a:t>
            </a:r>
            <a:r>
              <a:rPr dirty="0"/>
              <a:t> </a:t>
            </a:r>
            <a:r>
              <a:rPr lang="fr-FR" dirty="0"/>
              <a:t>Advanced 2023</a:t>
            </a:r>
            <a:endParaRPr dirty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" name="Tableau"/>
          <p:cNvGraphicFramePr/>
          <p:nvPr>
            <p:extLst>
              <p:ext uri="{D42A27DB-BD31-4B8C-83A1-F6EECF244321}">
                <p14:modId xmlns:p14="http://schemas.microsoft.com/office/powerpoint/2010/main" val="2191452037"/>
              </p:ext>
            </p:extLst>
          </p:nvPr>
        </p:nvGraphicFramePr>
        <p:xfrm>
          <a:off x="381000" y="2537299"/>
          <a:ext cx="12242800" cy="2589079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3430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12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89079">
                <a:tc>
                  <a:txBody>
                    <a:bodyPr/>
                    <a:lstStyle/>
                    <a:p>
                      <a:pPr>
                        <a:defRPr sz="3000"/>
                      </a:pPr>
                      <a:endParaRPr dirty="0"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100"/>
                        </a:spcBef>
                        <a:defRPr sz="240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defRPr>
                      </a:pPr>
                      <a:r>
                        <a:rPr lang="fr-FR" sz="2000" dirty="0"/>
                        <a:t>A partir d’un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sym typeface="Gill Sans Light"/>
                        </a:rPr>
                        <a:t>vol horizontal positif,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otham Condensed"/>
                        </a:rPr>
                        <a:t>Entré à plat, tirer pour une montée à 45°, 4/8 de facettes de tonneau, pousser 7/8 de boucle, 1 déclenché et 1/2 négatif en sortie, sortie à plat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sym typeface="Gill Sans Light"/>
                        </a:rPr>
                        <a:t>pour se retrouver en vol horizontal positi</a:t>
                      </a:r>
                      <a:r>
                        <a:rPr lang="fr-FR" sz="2000" dirty="0"/>
                        <a:t>f.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32" name="Tableau"/>
          <p:cNvGraphicFramePr/>
          <p:nvPr>
            <p:extLst>
              <p:ext uri="{D42A27DB-BD31-4B8C-83A1-F6EECF244321}">
                <p14:modId xmlns:p14="http://schemas.microsoft.com/office/powerpoint/2010/main" val="3372964469"/>
              </p:ext>
            </p:extLst>
          </p:nvPr>
        </p:nvGraphicFramePr>
        <p:xfrm>
          <a:off x="381000" y="1648299"/>
          <a:ext cx="12242800" cy="833120"/>
        </p:xfrm>
        <a:graphic>
          <a:graphicData uri="http://schemas.openxmlformats.org/drawingml/2006/table">
            <a:tbl>
              <a:tblPr>
                <a:tableStyleId>{C7B018BB-80A7-4F77-B60F-C8B233D01FF8}</a:tableStyleId>
              </a:tblPr>
              <a:tblGrid>
                <a:gridCol w="1347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723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32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66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Figure</a:t>
                      </a:r>
                      <a:endParaRPr lang="fr-FR"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n°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1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+mn-ea"/>
                          <a:cs typeface="+mn-cs"/>
                          <a:sym typeface="Gill Sans Light"/>
                        </a:rPr>
                        <a:t>7/8 de boucle (boucle en Q)</a:t>
                      </a:r>
                      <a:endParaRPr lang="fr-FR" sz="2400" b="0" i="0" u="none" strike="noStrike" cap="none" spc="0" baseline="0" dirty="0">
                        <a:ln>
                          <a:noFill/>
                        </a:ln>
                        <a:solidFill>
                          <a:srgbClr val="558AAB"/>
                        </a:solidFill>
                        <a:uFillTx/>
                        <a:latin typeface="Gotham Condensed Medium"/>
                        <a:ea typeface="+mn-ea"/>
                        <a:cs typeface="+mn-cs"/>
                        <a:sym typeface="Gotham Condensed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K =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41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solidFill>
                      <a:srgbClr val="91908C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3" name="Erreurs possibles"/>
          <p:cNvSpPr/>
          <p:nvPr/>
        </p:nvSpPr>
        <p:spPr>
          <a:xfrm>
            <a:off x="381000" y="5250785"/>
            <a:ext cx="12242800" cy="50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Autofit/>
          </a:bodyPr>
          <a:lstStyle>
            <a:lvl1pPr algn="l">
              <a:lnSpc>
                <a:spcPct val="120000"/>
              </a:lnSpc>
              <a:spcBef>
                <a:spcPts val="4600"/>
              </a:spcBef>
              <a:defRPr sz="30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sz="2400" dirty="0" err="1"/>
              <a:t>Erreurs</a:t>
            </a:r>
            <a:r>
              <a:rPr sz="2400" dirty="0"/>
              <a:t> </a:t>
            </a:r>
            <a:r>
              <a:rPr sz="2400" dirty="0" err="1"/>
              <a:t>possibles</a:t>
            </a:r>
            <a:endParaRPr sz="2400" dirty="0"/>
          </a:p>
        </p:txBody>
      </p:sp>
      <p:sp>
        <p:nvSpPr>
          <p:cNvPr id="234" name="Les lignes en montée et descente ne sont pas verticales.…"/>
          <p:cNvSpPr/>
          <p:nvPr/>
        </p:nvSpPr>
        <p:spPr>
          <a:xfrm>
            <a:off x="381000" y="5877093"/>
            <a:ext cx="12242800" cy="35425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numCol="2"/>
          <a:lstStyle/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La trajectoire de montée n’est pas à 45°.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La rotation 4/8 </a:t>
            </a:r>
            <a:r>
              <a:rPr lang="fr-FR" sz="2000" dirty="0" err="1">
                <a:latin typeface="Gotham Condensed"/>
              </a:rPr>
              <a:t>ème</a:t>
            </a:r>
            <a:r>
              <a:rPr lang="fr-FR" sz="2000" dirty="0">
                <a:latin typeface="Gotham Condensed"/>
              </a:rPr>
              <a:t> de facettes ne fait pas 45°.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La rotation n’est pas centrée.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La 7/8 de boucle n’est pas ronde.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Le déclenché ½ négatif n’est pas au diamètre, </a:t>
            </a:r>
            <a:r>
              <a:rPr lang="fr-FR" sz="1800" b="0" i="0" u="none" strike="noStrike" baseline="0" dirty="0">
                <a:latin typeface="CIDFont+F2"/>
              </a:rPr>
              <a:t>ligne = -2 pt</a:t>
            </a:r>
            <a:r>
              <a:rPr lang="fr-FR" sz="2000" dirty="0">
                <a:latin typeface="Gotham Condensed"/>
              </a:rPr>
              <a:t>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Il y a un changement de trajectoire dans la montée.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Les trajectoires d'entrée et de sortie ne sont pas horizontales -0,5 pt / 5°.</a:t>
            </a:r>
          </a:p>
        </p:txBody>
      </p:sp>
      <p:grpSp>
        <p:nvGrpSpPr>
          <p:cNvPr id="26" name="Groupe 6">
            <a:extLst>
              <a:ext uri="{FF2B5EF4-FFF2-40B4-BE49-F238E27FC236}">
                <a16:creationId xmlns:a16="http://schemas.microsoft.com/office/drawing/2014/main" id="{D7A99B71-F33F-4899-A911-211DAF4E0DFE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331913" cy="1631950"/>
            <a:chOff x="0" y="0"/>
            <a:chExt cx="1331639" cy="1632656"/>
          </a:xfrm>
        </p:grpSpPr>
        <p:pic>
          <p:nvPicPr>
            <p:cNvPr id="27" name="Picture 2" descr="logo masque carré web 1">
              <a:extLst>
                <a:ext uri="{FF2B5EF4-FFF2-40B4-BE49-F238E27FC236}">
                  <a16:creationId xmlns:a16="http://schemas.microsoft.com/office/drawing/2014/main" id="{4E1221DC-20E8-48AD-AE5A-DED16E9F984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49362" cy="1223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" name="ZoneTexte 3">
              <a:extLst>
                <a:ext uri="{FF2B5EF4-FFF2-40B4-BE49-F238E27FC236}">
                  <a16:creationId xmlns:a16="http://schemas.microsoft.com/office/drawing/2014/main" id="{0F2B5790-E76E-496B-AB42-4421533B96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1124744"/>
              <a:ext cx="1224135" cy="507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900"/>
                <a:t>GT Avion Voltige Grand Modèle France</a:t>
              </a:r>
            </a:p>
          </p:txBody>
        </p:sp>
      </p:grpSp>
      <p:sp>
        <p:nvSpPr>
          <p:cNvPr id="29" name="Voltige Grand Modèle">
            <a:extLst>
              <a:ext uri="{FF2B5EF4-FFF2-40B4-BE49-F238E27FC236}">
                <a16:creationId xmlns:a16="http://schemas.microsoft.com/office/drawing/2014/main" id="{044B5DD8-D66D-452D-82B2-D50A553C54BC}"/>
              </a:ext>
            </a:extLst>
          </p:cNvPr>
          <p:cNvSpPr txBox="1">
            <a:spLocks/>
          </p:cNvSpPr>
          <p:nvPr/>
        </p:nvSpPr>
        <p:spPr>
          <a:xfrm>
            <a:off x="1524000" y="267844"/>
            <a:ext cx="11224101" cy="622301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1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Gotham Condensed"/>
                <a:ea typeface="Gotham Condensed"/>
                <a:cs typeface="Gotham Condensed"/>
                <a:sym typeface="Gotham Condensed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hangingPunct="1"/>
            <a:r>
              <a:rPr lang="fr-FR" sz="4400" dirty="0"/>
              <a:t>Avion Voltige Grand Modèle</a:t>
            </a:r>
          </a:p>
        </p:txBody>
      </p:sp>
      <p:grpSp>
        <p:nvGrpSpPr>
          <p:cNvPr id="31" name="Groupe 30">
            <a:extLst>
              <a:ext uri="{FF2B5EF4-FFF2-40B4-BE49-F238E27FC236}">
                <a16:creationId xmlns:a16="http://schemas.microsoft.com/office/drawing/2014/main" id="{0908F8E4-85B8-463D-9394-C95C181183CE}"/>
              </a:ext>
            </a:extLst>
          </p:cNvPr>
          <p:cNvGrpSpPr/>
          <p:nvPr/>
        </p:nvGrpSpPr>
        <p:grpSpPr>
          <a:xfrm>
            <a:off x="7428424" y="7596290"/>
            <a:ext cx="3861558" cy="1597261"/>
            <a:chOff x="8909326" y="7494273"/>
            <a:chExt cx="3861558" cy="1597261"/>
          </a:xfrm>
        </p:grpSpPr>
        <p:sp>
          <p:nvSpPr>
            <p:cNvPr id="32" name="Rectangle">
              <a:extLst>
                <a:ext uri="{FF2B5EF4-FFF2-40B4-BE49-F238E27FC236}">
                  <a16:creationId xmlns:a16="http://schemas.microsoft.com/office/drawing/2014/main" id="{E2477720-58E0-4EC0-A222-F9CF9FD08398}"/>
                </a:ext>
              </a:extLst>
            </p:cNvPr>
            <p:cNvSpPr/>
            <p:nvPr/>
          </p:nvSpPr>
          <p:spPr>
            <a:xfrm>
              <a:off x="8909326" y="7494273"/>
              <a:ext cx="3861558" cy="1597261"/>
            </a:xfrm>
            <a:prstGeom prst="rect">
              <a:avLst/>
            </a:prstGeom>
            <a:solidFill>
              <a:srgbClr val="FFFFFF">
                <a:alpha val="69655"/>
              </a:srgbClr>
            </a:solidFill>
            <a:ln w="12700">
              <a:miter lim="400000"/>
            </a:ln>
          </p:spPr>
          <p:txBody>
            <a:bodyPr lIns="50800" tIns="50800" rIns="50800" bIns="50800" anchor="ctr"/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3" name="Règle de jugement des rayons">
              <a:extLst>
                <a:ext uri="{FF2B5EF4-FFF2-40B4-BE49-F238E27FC236}">
                  <a16:creationId xmlns:a16="http://schemas.microsoft.com/office/drawing/2014/main" id="{4F00B513-D1D1-44C4-A4A7-BB9CD8886A63}"/>
                </a:ext>
              </a:extLst>
            </p:cNvPr>
            <p:cNvSpPr/>
            <p:nvPr/>
          </p:nvSpPr>
          <p:spPr>
            <a:xfrm>
              <a:off x="8909326" y="7494273"/>
              <a:ext cx="3733009" cy="48615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50800" tIns="50800" rIns="50800" bIns="50800" anchor="ctr">
              <a:noAutofit/>
            </a:bodyPr>
            <a:lstStyle>
              <a:lvl1pPr algn="l">
                <a:lnSpc>
                  <a:spcPct val="120000"/>
                </a:lnSpc>
                <a:spcBef>
                  <a:spcPts val="4600"/>
                </a:spcBef>
                <a:defRPr sz="3000" b="1">
                  <a:solidFill>
                    <a:srgbClr val="558AAB"/>
                  </a:solidFill>
                  <a:latin typeface="Gotham Condensed"/>
                  <a:ea typeface="Gotham Condensed"/>
                  <a:cs typeface="Gotham Condensed"/>
                  <a:sym typeface="Gotham Condensed"/>
                </a:defRPr>
              </a:lvl1pPr>
            </a:lstStyle>
            <a:p>
              <a:pPr algn="ctr"/>
              <a:r>
                <a:rPr lang="fr-FR" sz="1800" dirty="0"/>
                <a:t>Règle de jugement des rayons</a:t>
              </a:r>
            </a:p>
          </p:txBody>
        </p:sp>
        <p:sp>
          <p:nvSpPr>
            <p:cNvPr id="34" name="Ces portions de boucle doivent avoir un rayon souple et constant, mais ils n’ont pas besoin d’être de rayon identique aux autres rayons de boucle de la figure…">
              <a:extLst>
                <a:ext uri="{FF2B5EF4-FFF2-40B4-BE49-F238E27FC236}">
                  <a16:creationId xmlns:a16="http://schemas.microsoft.com/office/drawing/2014/main" id="{4B27499C-E78A-42C9-B0FF-0FE2224C7138}"/>
                </a:ext>
              </a:extLst>
            </p:cNvPr>
            <p:cNvSpPr/>
            <p:nvPr/>
          </p:nvSpPr>
          <p:spPr>
            <a:xfrm>
              <a:off x="9367667" y="7992297"/>
              <a:ext cx="3403217" cy="103927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50800" tIns="50800" rIns="50800" bIns="50800"/>
            <a:lstStyle/>
            <a:p>
              <a:pPr algn="l">
                <a:lnSpc>
                  <a:spcPct val="120000"/>
                </a:lnSpc>
                <a:spcBef>
                  <a:spcPts val="100"/>
                </a:spcBef>
                <a:defRPr sz="2200">
                  <a:latin typeface="Gotham Condensed"/>
                  <a:ea typeface="Gotham Condensed"/>
                  <a:cs typeface="Gotham Condensed"/>
                  <a:sym typeface="Gotham Condensed"/>
                </a:defRPr>
              </a:pPr>
              <a:r>
                <a:rPr lang="fr-FR" sz="1600" dirty="0"/>
                <a:t>Ces portions de boucle doivent avoir un rayon souple et constant, mais ils n’ont pas besoin d’être de rayon identique</a:t>
              </a:r>
            </a:p>
          </p:txBody>
        </p:sp>
      </p:grpSp>
      <p:pic>
        <p:nvPicPr>
          <p:cNvPr id="35" name="Image 34">
            <a:extLst>
              <a:ext uri="{FF2B5EF4-FFF2-40B4-BE49-F238E27FC236}">
                <a16:creationId xmlns:a16="http://schemas.microsoft.com/office/drawing/2014/main" id="{56E386C8-2902-45EA-A312-84F91E7537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28424" y="8168876"/>
            <a:ext cx="288759" cy="288927"/>
          </a:xfrm>
          <a:prstGeom prst="rect">
            <a:avLst/>
          </a:prstGeom>
        </p:spPr>
      </p:pic>
      <p:sp>
        <p:nvSpPr>
          <p:cNvPr id="17" name="GT avion de voltige…">
            <a:extLst>
              <a:ext uri="{FF2B5EF4-FFF2-40B4-BE49-F238E27FC236}">
                <a16:creationId xmlns:a16="http://schemas.microsoft.com/office/drawing/2014/main" id="{B74AC25C-70B1-40CD-9B94-2F9A9A2D3B11}"/>
              </a:ext>
            </a:extLst>
          </p:cNvPr>
          <p:cNvSpPr/>
          <p:nvPr/>
        </p:nvSpPr>
        <p:spPr>
          <a:xfrm>
            <a:off x="11204812" y="334004"/>
            <a:ext cx="1549367" cy="933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GT </a:t>
            </a:r>
            <a:r>
              <a:rPr dirty="0" err="1"/>
              <a:t>avion</a:t>
            </a:r>
            <a:r>
              <a:rPr dirty="0"/>
              <a:t> de </a:t>
            </a:r>
            <a:r>
              <a:rPr dirty="0" err="1"/>
              <a:t>voltige</a:t>
            </a:r>
            <a:endParaRPr dirty="0"/>
          </a:p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grand </a:t>
            </a:r>
            <a:r>
              <a:rPr dirty="0" err="1"/>
              <a:t>modèle</a:t>
            </a:r>
            <a:endParaRPr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A2B7395-3577-43AD-AF0E-A64983FEE7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30048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1" name="Programme connu catégorie Espoir 2018">
            <a:extLst>
              <a:ext uri="{FF2B5EF4-FFF2-40B4-BE49-F238E27FC236}">
                <a16:creationId xmlns:a16="http://schemas.microsoft.com/office/drawing/2014/main" id="{FBA29007-8CC8-4DB3-A042-045B2CC46FCC}"/>
              </a:ext>
            </a:extLst>
          </p:cNvPr>
          <p:cNvSpPr/>
          <p:nvPr/>
        </p:nvSpPr>
        <p:spPr>
          <a:xfrm>
            <a:off x="1524299" y="882651"/>
            <a:ext cx="11223502" cy="45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lnSpc>
                <a:spcPct val="90000"/>
              </a:lnSpc>
              <a:defRPr sz="28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dirty="0" err="1"/>
              <a:t>Programme</a:t>
            </a:r>
            <a:r>
              <a:rPr dirty="0"/>
              <a:t> </a:t>
            </a:r>
            <a:r>
              <a:rPr dirty="0" err="1"/>
              <a:t>connu</a:t>
            </a:r>
            <a:r>
              <a:rPr dirty="0"/>
              <a:t> </a:t>
            </a:r>
            <a:r>
              <a:rPr dirty="0" err="1"/>
              <a:t>catégorie</a:t>
            </a:r>
            <a:r>
              <a:rPr dirty="0"/>
              <a:t> </a:t>
            </a:r>
            <a:r>
              <a:rPr lang="fr-FR" dirty="0"/>
              <a:t>Advanced 2023</a:t>
            </a:r>
            <a:endParaRPr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78BCBD6-4796-BC51-F564-00A6A0A009D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4809" y="2607330"/>
            <a:ext cx="2732166" cy="2615738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10D86FA5-3B8B-3BDE-FCB6-7EF1FBD4F7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25420" y="2870105"/>
            <a:ext cx="288759" cy="288927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39722304-1CB1-27C4-F2FC-DE961CB8B2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1913" y="4598655"/>
            <a:ext cx="288759" cy="288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58980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3" name="Tableau"/>
          <p:cNvGraphicFramePr/>
          <p:nvPr>
            <p:extLst>
              <p:ext uri="{D42A27DB-BD31-4B8C-83A1-F6EECF244321}">
                <p14:modId xmlns:p14="http://schemas.microsoft.com/office/powerpoint/2010/main" val="4144967453"/>
              </p:ext>
            </p:extLst>
          </p:nvPr>
        </p:nvGraphicFramePr>
        <p:xfrm>
          <a:off x="381000" y="2537300"/>
          <a:ext cx="12242800" cy="2164958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3430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12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64958">
                <a:tc>
                  <a:txBody>
                    <a:bodyPr/>
                    <a:lstStyle/>
                    <a:p>
                      <a:pPr>
                        <a:defRPr sz="3000"/>
                      </a:pPr>
                      <a:endParaRPr dirty="0"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1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dirty="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A partir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d’un vol horizontal positif,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1 tonneau à 2 facettes en entrée, tirer 3/4 de boucle et descente verticale, 1 tonneau 1/4, tirer pour une sortie à plat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pour se retrouver en vol horizontal positif sur l’axe Y.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8" name="Tableau"/>
          <p:cNvGraphicFramePr/>
          <p:nvPr>
            <p:extLst>
              <p:ext uri="{D42A27DB-BD31-4B8C-83A1-F6EECF244321}">
                <p14:modId xmlns:p14="http://schemas.microsoft.com/office/powerpoint/2010/main" val="3782435596"/>
              </p:ext>
            </p:extLst>
          </p:nvPr>
        </p:nvGraphicFramePr>
        <p:xfrm>
          <a:off x="381000" y="1648300"/>
          <a:ext cx="12242800" cy="833120"/>
        </p:xfrm>
        <a:graphic>
          <a:graphicData uri="http://schemas.openxmlformats.org/drawingml/2006/table">
            <a:tbl>
              <a:tblPr>
                <a:tableStyleId>{C7B018BB-80A7-4F77-B60F-C8B233D01FF8}</a:tableStyleId>
              </a:tblPr>
              <a:tblGrid>
                <a:gridCol w="1347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450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0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2301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Figure</a:t>
                      </a:r>
                      <a:endParaRPr lang="fr-FR"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n°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2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Gotham Condensed"/>
                          <a:cs typeface="Gotham Condensed"/>
                          <a:sym typeface="Gotham Condensed"/>
                        </a:rPr>
                        <a:t>Boucle en P.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K =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29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solidFill>
                      <a:srgbClr val="91908C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9" name="Erreurs possibles"/>
          <p:cNvSpPr/>
          <p:nvPr/>
        </p:nvSpPr>
        <p:spPr>
          <a:xfrm>
            <a:off x="3630728" y="5020395"/>
            <a:ext cx="12242800" cy="50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Autofit/>
          </a:bodyPr>
          <a:lstStyle>
            <a:lvl1pPr algn="l">
              <a:lnSpc>
                <a:spcPct val="120000"/>
              </a:lnSpc>
              <a:spcBef>
                <a:spcPts val="4600"/>
              </a:spcBef>
              <a:defRPr sz="30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sz="2400" dirty="0" err="1"/>
              <a:t>Erreurs</a:t>
            </a:r>
            <a:r>
              <a:rPr sz="2400" dirty="0"/>
              <a:t> </a:t>
            </a:r>
            <a:r>
              <a:rPr sz="2400" dirty="0" err="1"/>
              <a:t>possibles</a:t>
            </a:r>
            <a:endParaRPr sz="2400" dirty="0"/>
          </a:p>
        </p:txBody>
      </p:sp>
      <p:sp>
        <p:nvSpPr>
          <p:cNvPr id="210" name="L'angle de la trajectoire de montée n'est pas de 45°.…"/>
          <p:cNvSpPr/>
          <p:nvPr/>
        </p:nvSpPr>
        <p:spPr>
          <a:xfrm>
            <a:off x="456169" y="5565512"/>
            <a:ext cx="12291631" cy="36489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numCol="2"/>
          <a:lstStyle/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b="0" i="0" u="none" strike="noStrike" baseline="0" dirty="0">
                <a:latin typeface="CIDFont+F2"/>
              </a:rPr>
              <a:t>Le tonneau 2 facettes marque le diamètre de la  ¾ de boucle.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b="0" i="0" u="none" strike="noStrike" baseline="0" dirty="0">
                <a:latin typeface="CIDFont+F2"/>
              </a:rPr>
              <a:t>La ¾ de boucle doit être parfaitement ronde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b="0" i="0" u="none" strike="noStrike" baseline="0" dirty="0">
                <a:latin typeface="CIDFont+F2"/>
              </a:rPr>
              <a:t>Chaque variation de rayon -1 pt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CIDFont+F2"/>
              </a:rPr>
              <a:t>La descente n’est pas verticale.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b="0" i="0" u="none" strike="noStrike" baseline="0" dirty="0">
                <a:latin typeface="CIDFont+F2"/>
              </a:rPr>
              <a:t>Le tonneau ¼ n’est pas centré.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b="0" i="0" u="none" strike="noStrike" baseline="0" dirty="0">
                <a:latin typeface="CIDFont+F2"/>
              </a:rPr>
              <a:t>Déviation horizontale des ailes -0,5 pt / 5°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b="0" i="0" u="none" strike="noStrike" baseline="0" dirty="0">
                <a:latin typeface="CIDFont+F2"/>
              </a:rPr>
              <a:t>Déviation de la trajectoire -0,5 pt / 5°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b="0" i="0" u="none" strike="noStrike" baseline="0" dirty="0">
                <a:latin typeface="CIDFont+F2"/>
              </a:rPr>
              <a:t>Ecart de rotation -0.5 pt / 5°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CIDFont+F2"/>
              </a:rPr>
              <a:t>Application centrage de la rotation à 45°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CIDFont+F2"/>
              </a:rPr>
              <a:t>Les trajectoires d'entrée et de sortie ne sont pas horizontales.</a:t>
            </a:r>
          </a:p>
        </p:txBody>
      </p:sp>
      <p:sp>
        <p:nvSpPr>
          <p:cNvPr id="20" name="GT avion de voltige…">
            <a:extLst>
              <a:ext uri="{FF2B5EF4-FFF2-40B4-BE49-F238E27FC236}">
                <a16:creationId xmlns:a16="http://schemas.microsoft.com/office/drawing/2014/main" id="{3D4C4565-AA90-4A38-A877-63CD13DAFEC8}"/>
              </a:ext>
            </a:extLst>
          </p:cNvPr>
          <p:cNvSpPr/>
          <p:nvPr/>
        </p:nvSpPr>
        <p:spPr>
          <a:xfrm>
            <a:off x="11204812" y="334004"/>
            <a:ext cx="1549367" cy="933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GT </a:t>
            </a:r>
            <a:r>
              <a:rPr dirty="0" err="1"/>
              <a:t>avion</a:t>
            </a:r>
            <a:r>
              <a:rPr dirty="0"/>
              <a:t> de </a:t>
            </a:r>
            <a:r>
              <a:rPr dirty="0" err="1"/>
              <a:t>voltige</a:t>
            </a:r>
            <a:endParaRPr dirty="0"/>
          </a:p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grand </a:t>
            </a:r>
            <a:r>
              <a:rPr dirty="0" err="1"/>
              <a:t>modèle</a:t>
            </a:r>
            <a:endParaRPr dirty="0"/>
          </a:p>
        </p:txBody>
      </p:sp>
      <p:grpSp>
        <p:nvGrpSpPr>
          <p:cNvPr id="26" name="Groupe 6">
            <a:extLst>
              <a:ext uri="{FF2B5EF4-FFF2-40B4-BE49-F238E27FC236}">
                <a16:creationId xmlns:a16="http://schemas.microsoft.com/office/drawing/2014/main" id="{0E7DF263-6498-489B-81CA-5E277939FA81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331913" cy="1631950"/>
            <a:chOff x="0" y="0"/>
            <a:chExt cx="1331639" cy="1632656"/>
          </a:xfrm>
        </p:grpSpPr>
        <p:pic>
          <p:nvPicPr>
            <p:cNvPr id="27" name="Picture 2" descr="logo masque carré web 1">
              <a:extLst>
                <a:ext uri="{FF2B5EF4-FFF2-40B4-BE49-F238E27FC236}">
                  <a16:creationId xmlns:a16="http://schemas.microsoft.com/office/drawing/2014/main" id="{C843DF71-F795-4B76-91A7-14D3112360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49362" cy="1223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" name="ZoneTexte 3">
              <a:extLst>
                <a:ext uri="{FF2B5EF4-FFF2-40B4-BE49-F238E27FC236}">
                  <a16:creationId xmlns:a16="http://schemas.microsoft.com/office/drawing/2014/main" id="{5D180561-88C0-404E-967D-E327600918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1124744"/>
              <a:ext cx="1224135" cy="507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900"/>
                <a:t>GT Avion Voltige Grand Modèle France</a:t>
              </a:r>
            </a:p>
          </p:txBody>
        </p:sp>
      </p:grpSp>
      <p:sp>
        <p:nvSpPr>
          <p:cNvPr id="29" name="Voltige Grand Modèle">
            <a:extLst>
              <a:ext uri="{FF2B5EF4-FFF2-40B4-BE49-F238E27FC236}">
                <a16:creationId xmlns:a16="http://schemas.microsoft.com/office/drawing/2014/main" id="{145CC84F-3A54-40DC-A85B-D5B555FA6078}"/>
              </a:ext>
            </a:extLst>
          </p:cNvPr>
          <p:cNvSpPr txBox="1">
            <a:spLocks/>
          </p:cNvSpPr>
          <p:nvPr/>
        </p:nvSpPr>
        <p:spPr>
          <a:xfrm>
            <a:off x="1524000" y="267844"/>
            <a:ext cx="11224101" cy="622301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1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Gotham Condensed"/>
                <a:ea typeface="Gotham Condensed"/>
                <a:cs typeface="Gotham Condensed"/>
                <a:sym typeface="Gotham Condensed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hangingPunct="1"/>
            <a:r>
              <a:rPr lang="fr-FR" sz="4400"/>
              <a:t>Avion Voltige Grand Modèle</a:t>
            </a:r>
            <a:endParaRPr lang="fr-FR" sz="4400" dirty="0"/>
          </a:p>
        </p:txBody>
      </p:sp>
      <p:grpSp>
        <p:nvGrpSpPr>
          <p:cNvPr id="31" name="Groupe 30">
            <a:extLst>
              <a:ext uri="{FF2B5EF4-FFF2-40B4-BE49-F238E27FC236}">
                <a16:creationId xmlns:a16="http://schemas.microsoft.com/office/drawing/2014/main" id="{AC9BB79A-BAF8-4E18-8D54-37D853C11D38}"/>
              </a:ext>
            </a:extLst>
          </p:cNvPr>
          <p:cNvGrpSpPr/>
          <p:nvPr/>
        </p:nvGrpSpPr>
        <p:grpSpPr>
          <a:xfrm>
            <a:off x="7885624" y="7822335"/>
            <a:ext cx="3861558" cy="1597261"/>
            <a:chOff x="8909326" y="7494273"/>
            <a:chExt cx="3861558" cy="1597261"/>
          </a:xfrm>
        </p:grpSpPr>
        <p:sp>
          <p:nvSpPr>
            <p:cNvPr id="32" name="Rectangle">
              <a:extLst>
                <a:ext uri="{FF2B5EF4-FFF2-40B4-BE49-F238E27FC236}">
                  <a16:creationId xmlns:a16="http://schemas.microsoft.com/office/drawing/2014/main" id="{411DF303-1FF5-4CF3-8580-11EE7A4D5902}"/>
                </a:ext>
              </a:extLst>
            </p:cNvPr>
            <p:cNvSpPr/>
            <p:nvPr/>
          </p:nvSpPr>
          <p:spPr>
            <a:xfrm>
              <a:off x="8909326" y="7494273"/>
              <a:ext cx="3861558" cy="1597261"/>
            </a:xfrm>
            <a:prstGeom prst="rect">
              <a:avLst/>
            </a:prstGeom>
            <a:solidFill>
              <a:srgbClr val="FFFFFF">
                <a:alpha val="69655"/>
              </a:srgbClr>
            </a:solidFill>
            <a:ln w="12700">
              <a:miter lim="400000"/>
            </a:ln>
          </p:spPr>
          <p:txBody>
            <a:bodyPr lIns="50800" tIns="50800" rIns="50800" bIns="50800" anchor="ctr"/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3" name="Règle de jugement des rayons">
              <a:extLst>
                <a:ext uri="{FF2B5EF4-FFF2-40B4-BE49-F238E27FC236}">
                  <a16:creationId xmlns:a16="http://schemas.microsoft.com/office/drawing/2014/main" id="{67AE76F7-5FFF-4622-8EF0-73A06DAFC102}"/>
                </a:ext>
              </a:extLst>
            </p:cNvPr>
            <p:cNvSpPr/>
            <p:nvPr/>
          </p:nvSpPr>
          <p:spPr>
            <a:xfrm>
              <a:off x="8909326" y="7494273"/>
              <a:ext cx="3733009" cy="48615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50800" tIns="50800" rIns="50800" bIns="50800" anchor="ctr">
              <a:noAutofit/>
            </a:bodyPr>
            <a:lstStyle>
              <a:lvl1pPr algn="l">
                <a:lnSpc>
                  <a:spcPct val="120000"/>
                </a:lnSpc>
                <a:spcBef>
                  <a:spcPts val="4600"/>
                </a:spcBef>
                <a:defRPr sz="3000" b="1">
                  <a:solidFill>
                    <a:srgbClr val="558AAB"/>
                  </a:solidFill>
                  <a:latin typeface="Gotham Condensed"/>
                  <a:ea typeface="Gotham Condensed"/>
                  <a:cs typeface="Gotham Condensed"/>
                  <a:sym typeface="Gotham Condensed"/>
                </a:defRPr>
              </a:lvl1pPr>
            </a:lstStyle>
            <a:p>
              <a:pPr algn="ctr"/>
              <a:r>
                <a:rPr lang="fr-FR" sz="1800" dirty="0"/>
                <a:t>Règle de jugement des rayons</a:t>
              </a:r>
            </a:p>
          </p:txBody>
        </p:sp>
        <p:sp>
          <p:nvSpPr>
            <p:cNvPr id="34" name="Ces portions de boucle doivent avoir un rayon souple et constant, mais ils n’ont pas besoin d’être de rayon identique aux autres rayons de boucle de la figure…">
              <a:extLst>
                <a:ext uri="{FF2B5EF4-FFF2-40B4-BE49-F238E27FC236}">
                  <a16:creationId xmlns:a16="http://schemas.microsoft.com/office/drawing/2014/main" id="{2B85F4CC-2720-4757-B077-D0B751A3F115}"/>
                </a:ext>
              </a:extLst>
            </p:cNvPr>
            <p:cNvSpPr/>
            <p:nvPr/>
          </p:nvSpPr>
          <p:spPr>
            <a:xfrm>
              <a:off x="9367667" y="7992297"/>
              <a:ext cx="3403217" cy="103927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50800" tIns="50800" rIns="50800" bIns="50800"/>
            <a:lstStyle/>
            <a:p>
              <a:pPr algn="l">
                <a:lnSpc>
                  <a:spcPct val="120000"/>
                </a:lnSpc>
                <a:spcBef>
                  <a:spcPts val="100"/>
                </a:spcBef>
                <a:defRPr sz="2200">
                  <a:latin typeface="Gotham Condensed"/>
                  <a:ea typeface="Gotham Condensed"/>
                  <a:cs typeface="Gotham Condensed"/>
                  <a:sym typeface="Gotham Condensed"/>
                </a:defRPr>
              </a:pPr>
              <a:r>
                <a:rPr lang="fr-FR" sz="1600" dirty="0"/>
                <a:t>Ces portions de boucle doivent avoir un rayon souple et constant, mais ils n’ont pas besoin d’être de rayon identique</a:t>
              </a:r>
            </a:p>
          </p:txBody>
        </p:sp>
      </p:grpSp>
      <p:pic>
        <p:nvPicPr>
          <p:cNvPr id="35" name="Image 34">
            <a:extLst>
              <a:ext uri="{FF2B5EF4-FFF2-40B4-BE49-F238E27FC236}">
                <a16:creationId xmlns:a16="http://schemas.microsoft.com/office/drawing/2014/main" id="{BFECE6F2-4DD1-4F9A-A9DF-63AEE2E853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85624" y="8394921"/>
            <a:ext cx="288759" cy="288927"/>
          </a:xfrm>
          <a:prstGeom prst="rect">
            <a:avLst/>
          </a:prstGeom>
        </p:spPr>
      </p:pic>
      <p:sp>
        <p:nvSpPr>
          <p:cNvPr id="23" name="Programme connu catégorie Espoir 2018">
            <a:extLst>
              <a:ext uri="{FF2B5EF4-FFF2-40B4-BE49-F238E27FC236}">
                <a16:creationId xmlns:a16="http://schemas.microsoft.com/office/drawing/2014/main" id="{0EAAEF5C-6607-48BF-9400-E3AFEC4224FF}"/>
              </a:ext>
            </a:extLst>
          </p:cNvPr>
          <p:cNvSpPr/>
          <p:nvPr/>
        </p:nvSpPr>
        <p:spPr>
          <a:xfrm>
            <a:off x="1524299" y="882651"/>
            <a:ext cx="11223502" cy="45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lnSpc>
                <a:spcPct val="90000"/>
              </a:lnSpc>
              <a:defRPr sz="28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dirty="0" err="1"/>
              <a:t>Programme</a:t>
            </a:r>
            <a:r>
              <a:rPr dirty="0"/>
              <a:t> </a:t>
            </a:r>
            <a:r>
              <a:rPr dirty="0" err="1"/>
              <a:t>connu</a:t>
            </a:r>
            <a:r>
              <a:rPr dirty="0"/>
              <a:t> </a:t>
            </a:r>
            <a:r>
              <a:rPr dirty="0" err="1"/>
              <a:t>catégorie</a:t>
            </a:r>
            <a:r>
              <a:rPr dirty="0"/>
              <a:t> </a:t>
            </a:r>
            <a:r>
              <a:rPr lang="fr-FR" dirty="0"/>
              <a:t>Advanced 2023</a:t>
            </a:r>
            <a:endParaRPr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53297ED9-6415-8741-8AE1-71CC2BF87D4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31913" y="2671363"/>
            <a:ext cx="1827352" cy="2749019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380E511A-29D7-EAD8-A6D7-11B520A7A2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1210" y="4751763"/>
            <a:ext cx="288759" cy="288927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5177DA94-7ABA-E133-C69A-956D703265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9116" y="2939947"/>
            <a:ext cx="288759" cy="288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549749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2" name="Tableau"/>
          <p:cNvGraphicFramePr/>
          <p:nvPr>
            <p:extLst>
              <p:ext uri="{D42A27DB-BD31-4B8C-83A1-F6EECF244321}">
                <p14:modId xmlns:p14="http://schemas.microsoft.com/office/powerpoint/2010/main" val="3680915039"/>
              </p:ext>
            </p:extLst>
          </p:nvPr>
        </p:nvGraphicFramePr>
        <p:xfrm>
          <a:off x="381000" y="2537299"/>
          <a:ext cx="12242800" cy="2536393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3430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12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36393">
                <a:tc>
                  <a:txBody>
                    <a:bodyPr/>
                    <a:lstStyle/>
                    <a:p>
                      <a:pPr>
                        <a:defRPr sz="3000"/>
                      </a:pPr>
                      <a:endParaRPr sz="2800"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1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000" dirty="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A </a:t>
                      </a:r>
                      <a:r>
                        <a:rPr lang="fr-FR" sz="2000" dirty="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partir</a:t>
                      </a:r>
                      <a:r>
                        <a:rPr sz="2000" dirty="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 d</a:t>
                      </a:r>
                      <a:r>
                        <a:rPr lang="fr-FR" sz="2000" dirty="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’un </a:t>
                      </a:r>
                      <a:r>
                        <a:rPr sz="2000" dirty="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vol horizontal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positif</a:t>
                      </a:r>
                      <a:r>
                        <a:rPr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,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Virage à 270° avec 3 tonneaux vers l'intérieur, sortie à plat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.</a:t>
                      </a:r>
                    </a:p>
                    <a:p>
                      <a:pPr algn="l">
                        <a:lnSpc>
                          <a:spcPct val="120000"/>
                        </a:lnSpc>
                        <a:spcBef>
                          <a:spcPts val="1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endParaRPr lang="fr-FR" sz="2000" dirty="0">
                        <a:solidFill>
                          <a:srgbClr val="535353"/>
                        </a:solidFill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  <a:p>
                      <a:pPr algn="l">
                        <a:lnSpc>
                          <a:spcPct val="120000"/>
                        </a:lnSpc>
                        <a:spcBef>
                          <a:spcPts val="1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000" dirty="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 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1" name="Tableau"/>
          <p:cNvGraphicFramePr/>
          <p:nvPr>
            <p:extLst>
              <p:ext uri="{D42A27DB-BD31-4B8C-83A1-F6EECF244321}">
                <p14:modId xmlns:p14="http://schemas.microsoft.com/office/powerpoint/2010/main" val="3423093501"/>
              </p:ext>
            </p:extLst>
          </p:nvPr>
        </p:nvGraphicFramePr>
        <p:xfrm>
          <a:off x="381000" y="1648299"/>
          <a:ext cx="12242800" cy="833120"/>
        </p:xfrm>
        <a:graphic>
          <a:graphicData uri="http://schemas.openxmlformats.org/drawingml/2006/table">
            <a:tbl>
              <a:tblPr>
                <a:tableStyleId>{C7B018BB-80A7-4F77-B60F-C8B233D01FF8}</a:tableStyleId>
              </a:tblPr>
              <a:tblGrid>
                <a:gridCol w="1347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17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77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66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Figure</a:t>
                      </a:r>
                      <a:endParaRPr lang="fr-FR" sz="240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n° 3</a:t>
                      </a:r>
                    </a:p>
                  </a:txBody>
                  <a:tcPr marL="50800" marR="50800" marT="50800" marB="50800" anchor="ctr" horzOverflow="overflow"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+mn-ea"/>
                          <a:cs typeface="+mn-cs"/>
                          <a:sym typeface="Gill Sans Light"/>
                        </a:rPr>
                        <a:t>3/4 de cercle.</a:t>
                      </a:r>
                      <a:endParaRPr lang="fr-FR" sz="2400" b="0" i="0" u="none" strike="noStrike" cap="none" spc="0" baseline="0" dirty="0">
                        <a:ln>
                          <a:noFill/>
                        </a:ln>
                        <a:solidFill>
                          <a:srgbClr val="558AAB"/>
                        </a:solidFill>
                        <a:uFillTx/>
                        <a:latin typeface="Gotham Condensed Medium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K =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30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solidFill>
                      <a:srgbClr val="91908C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3" name="Erreurs possibles"/>
          <p:cNvSpPr/>
          <p:nvPr/>
        </p:nvSpPr>
        <p:spPr>
          <a:xfrm>
            <a:off x="505001" y="5517299"/>
            <a:ext cx="12242800" cy="50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Autofit/>
          </a:bodyPr>
          <a:lstStyle>
            <a:lvl1pPr algn="l">
              <a:lnSpc>
                <a:spcPct val="120000"/>
              </a:lnSpc>
              <a:spcBef>
                <a:spcPts val="4600"/>
              </a:spcBef>
              <a:defRPr sz="30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lang="fr-FR" sz="2400" dirty="0"/>
              <a:t>Erreurs possibles</a:t>
            </a:r>
          </a:p>
        </p:txBody>
      </p:sp>
      <p:sp>
        <p:nvSpPr>
          <p:cNvPr id="174" name="La ligne d’entrée de la vrille n’est pas une trajectoire corrigée par rapport au vent.…"/>
          <p:cNvSpPr/>
          <p:nvPr/>
        </p:nvSpPr>
        <p:spPr>
          <a:xfrm>
            <a:off x="381000" y="5988722"/>
            <a:ext cx="12242800" cy="32160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Les 3 </a:t>
            </a:r>
            <a:r>
              <a:rPr lang="fr-FR" sz="1800" b="0" i="0" u="none" strike="noStrike" baseline="0" dirty="0">
                <a:latin typeface="CIDFont+F2"/>
              </a:rPr>
              <a:t>tonneaux intérieurs sinon 0</a:t>
            </a:r>
            <a:r>
              <a:rPr lang="fr-FR" sz="2000" dirty="0"/>
              <a:t>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b="0" i="0" u="none" strike="noStrike" baseline="0" dirty="0">
                <a:latin typeface="CIDFont+F2"/>
              </a:rPr>
              <a:t>Variation du taux de roulis -1pt par variation.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b="0" i="0" u="none" strike="noStrike" baseline="0" dirty="0">
                <a:latin typeface="CIDFont+F2"/>
              </a:rPr>
              <a:t>Arrêt du taux de roulis -1pt par arrêt.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b="0" i="0" u="none" strike="noStrike" baseline="0" dirty="0">
                <a:latin typeface="CIDFont+F2"/>
              </a:rPr>
              <a:t>Application de la règle -0.5 pt / 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dirty="0">
                <a:latin typeface="CIDFont+F2"/>
              </a:rPr>
              <a:t>Le virage ne fait 270°.</a:t>
            </a:r>
            <a:endParaRPr lang="fr-FR" sz="1800" b="0" i="0" u="none" strike="noStrike" baseline="0" dirty="0">
              <a:latin typeface="CIDFont+F2"/>
            </a:endParaRP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Déviation horizontale des ailes 0,5 pt / 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Déviation de la trajectoire 0,5 pt / 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Les trajectoires d'entrée et de sortie ne sont pas horizontales -0,5 pt / 5°.</a:t>
            </a:r>
          </a:p>
        </p:txBody>
      </p:sp>
      <p:grpSp>
        <p:nvGrpSpPr>
          <p:cNvPr id="14" name="Groupe 6">
            <a:extLst>
              <a:ext uri="{FF2B5EF4-FFF2-40B4-BE49-F238E27FC236}">
                <a16:creationId xmlns:a16="http://schemas.microsoft.com/office/drawing/2014/main" id="{82448EAF-0988-4D13-B852-E45BE31D225C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331913" cy="1631950"/>
            <a:chOff x="0" y="0"/>
            <a:chExt cx="1331639" cy="1632656"/>
          </a:xfrm>
        </p:grpSpPr>
        <p:pic>
          <p:nvPicPr>
            <p:cNvPr id="15" name="Picture 2" descr="logo masque carré web 1">
              <a:extLst>
                <a:ext uri="{FF2B5EF4-FFF2-40B4-BE49-F238E27FC236}">
                  <a16:creationId xmlns:a16="http://schemas.microsoft.com/office/drawing/2014/main" id="{FDCEA243-7131-4F4A-BB0C-5DD15F28A44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49362" cy="1223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ZoneTexte 3">
              <a:extLst>
                <a:ext uri="{FF2B5EF4-FFF2-40B4-BE49-F238E27FC236}">
                  <a16:creationId xmlns:a16="http://schemas.microsoft.com/office/drawing/2014/main" id="{E8AFBE80-DD15-4E39-A41D-0A5C9E4796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1124744"/>
              <a:ext cx="1224135" cy="507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900"/>
                <a:t>GT Avion Voltige Grand Modèle France</a:t>
              </a:r>
            </a:p>
          </p:txBody>
        </p:sp>
      </p:grpSp>
      <p:sp>
        <p:nvSpPr>
          <p:cNvPr id="17" name="Voltige Grand Modèle">
            <a:extLst>
              <a:ext uri="{FF2B5EF4-FFF2-40B4-BE49-F238E27FC236}">
                <a16:creationId xmlns:a16="http://schemas.microsoft.com/office/drawing/2014/main" id="{5F418377-D70C-467A-8896-E065953C2846}"/>
              </a:ext>
            </a:extLst>
          </p:cNvPr>
          <p:cNvSpPr txBox="1">
            <a:spLocks/>
          </p:cNvSpPr>
          <p:nvPr/>
        </p:nvSpPr>
        <p:spPr>
          <a:xfrm>
            <a:off x="1524000" y="267844"/>
            <a:ext cx="11224101" cy="622301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1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Gotham Condensed"/>
                <a:ea typeface="Gotham Condensed"/>
                <a:cs typeface="Gotham Condensed"/>
                <a:sym typeface="Gotham Condensed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hangingPunct="1"/>
            <a:r>
              <a:rPr lang="fr-FR" sz="4400"/>
              <a:t>Avion Voltige Grand Modèle</a:t>
            </a:r>
            <a:endParaRPr lang="fr-FR" sz="4400" dirty="0"/>
          </a:p>
        </p:txBody>
      </p:sp>
      <p:sp>
        <p:nvSpPr>
          <p:cNvPr id="12" name="GT avion de voltige…">
            <a:extLst>
              <a:ext uri="{FF2B5EF4-FFF2-40B4-BE49-F238E27FC236}">
                <a16:creationId xmlns:a16="http://schemas.microsoft.com/office/drawing/2014/main" id="{31EA15DB-9FBF-4EE2-8D11-76F9B675D8EB}"/>
              </a:ext>
            </a:extLst>
          </p:cNvPr>
          <p:cNvSpPr/>
          <p:nvPr/>
        </p:nvSpPr>
        <p:spPr>
          <a:xfrm>
            <a:off x="11204812" y="334004"/>
            <a:ext cx="1549367" cy="933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GT </a:t>
            </a:r>
            <a:r>
              <a:rPr dirty="0" err="1"/>
              <a:t>avion</a:t>
            </a:r>
            <a:r>
              <a:rPr dirty="0"/>
              <a:t> de </a:t>
            </a:r>
            <a:r>
              <a:rPr dirty="0" err="1"/>
              <a:t>voltige</a:t>
            </a:r>
            <a:endParaRPr dirty="0"/>
          </a:p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grand </a:t>
            </a:r>
            <a:r>
              <a:rPr dirty="0" err="1"/>
              <a:t>modèle</a:t>
            </a:r>
            <a:endParaRPr dirty="0"/>
          </a:p>
        </p:txBody>
      </p:sp>
      <p:sp>
        <p:nvSpPr>
          <p:cNvPr id="18" name="Programme connu catégorie Espoir 2018">
            <a:extLst>
              <a:ext uri="{FF2B5EF4-FFF2-40B4-BE49-F238E27FC236}">
                <a16:creationId xmlns:a16="http://schemas.microsoft.com/office/drawing/2014/main" id="{1F99A079-BA11-4B14-A03B-0C3A0ADF2360}"/>
              </a:ext>
            </a:extLst>
          </p:cNvPr>
          <p:cNvSpPr/>
          <p:nvPr/>
        </p:nvSpPr>
        <p:spPr>
          <a:xfrm>
            <a:off x="1524299" y="882651"/>
            <a:ext cx="11223502" cy="45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lnSpc>
                <a:spcPct val="90000"/>
              </a:lnSpc>
              <a:defRPr sz="28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dirty="0" err="1"/>
              <a:t>Programme</a:t>
            </a:r>
            <a:r>
              <a:rPr dirty="0"/>
              <a:t> </a:t>
            </a:r>
            <a:r>
              <a:rPr dirty="0" err="1"/>
              <a:t>connu</a:t>
            </a:r>
            <a:r>
              <a:rPr dirty="0"/>
              <a:t> </a:t>
            </a:r>
            <a:r>
              <a:rPr dirty="0" err="1"/>
              <a:t>catégorie</a:t>
            </a:r>
            <a:r>
              <a:rPr dirty="0"/>
              <a:t> </a:t>
            </a:r>
            <a:r>
              <a:rPr lang="fr-FR" dirty="0"/>
              <a:t>Advanced 2023</a:t>
            </a:r>
            <a:endParaRPr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9089D855-03EF-D1B1-FEE3-B352130D3C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5001" y="2925027"/>
            <a:ext cx="3215229" cy="1528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56107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5" name="Tableau"/>
          <p:cNvGraphicFramePr/>
          <p:nvPr>
            <p:extLst>
              <p:ext uri="{D42A27DB-BD31-4B8C-83A1-F6EECF244321}">
                <p14:modId xmlns:p14="http://schemas.microsoft.com/office/powerpoint/2010/main" val="2527144373"/>
              </p:ext>
            </p:extLst>
          </p:nvPr>
        </p:nvGraphicFramePr>
        <p:xfrm>
          <a:off x="381000" y="2884170"/>
          <a:ext cx="12242800" cy="200803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3430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12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08030">
                <a:tc>
                  <a:txBody>
                    <a:bodyPr/>
                    <a:lstStyle/>
                    <a:p>
                      <a:pPr>
                        <a:defRPr sz="3000"/>
                      </a:pPr>
                      <a:endParaRPr dirty="0"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12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defRPr>
                      </a:pPr>
                      <a:r>
                        <a:rPr lang="fr-FR" sz="2000" dirty="0"/>
                        <a:t>A partir d’un vol horizontal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sym typeface="Gill Sans Light"/>
                        </a:rPr>
                        <a:t>positif,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otham Condensed"/>
                        </a:rPr>
                        <a:t>Tirer pour une montée verticale, 3/4 déclenché positif suivi de 2/8 de facettes de tonneau en sens opposé, au sommet renversement pour réaliser une descente verticale, 1 tonneau complet, pousser pour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sym typeface="Gill Sans Light"/>
                        </a:rPr>
                        <a:t>une sortie négative sur l’axe des X. 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4" name="Tableau"/>
          <p:cNvGraphicFramePr/>
          <p:nvPr>
            <p:extLst>
              <p:ext uri="{D42A27DB-BD31-4B8C-83A1-F6EECF244321}">
                <p14:modId xmlns:p14="http://schemas.microsoft.com/office/powerpoint/2010/main" val="1915498603"/>
              </p:ext>
            </p:extLst>
          </p:nvPr>
        </p:nvGraphicFramePr>
        <p:xfrm>
          <a:off x="381000" y="1648298"/>
          <a:ext cx="12242800" cy="849241"/>
        </p:xfrm>
        <a:graphic>
          <a:graphicData uri="http://schemas.openxmlformats.org/drawingml/2006/table">
            <a:tbl>
              <a:tblPr>
                <a:tableStyleId>{C7B018BB-80A7-4F77-B60F-C8B233D01FF8}</a:tableStyleId>
              </a:tblPr>
              <a:tblGrid>
                <a:gridCol w="1347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19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63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49241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Figure</a:t>
                      </a:r>
                      <a:endParaRPr lang="fr-FR" sz="240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n° 4</a:t>
                      </a:r>
                    </a:p>
                  </a:txBody>
                  <a:tcPr marL="50800" marR="50800" marT="50800" marB="50800" anchor="ctr" horzOverflow="overflow"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Gotham Condensed"/>
                          <a:cs typeface="Gotham Condensed"/>
                          <a:sym typeface="Gotham Condensed"/>
                        </a:rPr>
                        <a:t>Renversement.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K =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48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solidFill>
                      <a:srgbClr val="91908C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6" name="Erreurs possibles"/>
          <p:cNvSpPr/>
          <p:nvPr/>
        </p:nvSpPr>
        <p:spPr>
          <a:xfrm>
            <a:off x="1014650" y="6236739"/>
            <a:ext cx="12242800" cy="50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Autofit/>
          </a:bodyPr>
          <a:lstStyle>
            <a:lvl1pPr algn="l">
              <a:lnSpc>
                <a:spcPct val="120000"/>
              </a:lnSpc>
              <a:spcBef>
                <a:spcPts val="4600"/>
              </a:spcBef>
              <a:defRPr sz="30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lang="fr-FR" sz="2400" dirty="0"/>
              <a:t>Erreurs</a:t>
            </a:r>
            <a:r>
              <a:rPr sz="2400" dirty="0"/>
              <a:t> </a:t>
            </a:r>
            <a:r>
              <a:rPr lang="fr-FR" sz="2400" dirty="0"/>
              <a:t>possibles</a:t>
            </a:r>
          </a:p>
        </p:txBody>
      </p:sp>
      <p:grpSp>
        <p:nvGrpSpPr>
          <p:cNvPr id="27" name="Groupe 6">
            <a:extLst>
              <a:ext uri="{FF2B5EF4-FFF2-40B4-BE49-F238E27FC236}">
                <a16:creationId xmlns:a16="http://schemas.microsoft.com/office/drawing/2014/main" id="{F7C0F648-422F-4637-AC41-23558C7757D9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331913" cy="1631950"/>
            <a:chOff x="0" y="0"/>
            <a:chExt cx="1331639" cy="1632656"/>
          </a:xfrm>
        </p:grpSpPr>
        <p:pic>
          <p:nvPicPr>
            <p:cNvPr id="28" name="Picture 2" descr="logo masque carré web 1">
              <a:extLst>
                <a:ext uri="{FF2B5EF4-FFF2-40B4-BE49-F238E27FC236}">
                  <a16:creationId xmlns:a16="http://schemas.microsoft.com/office/drawing/2014/main" id="{78551C13-2B9E-4DCE-88BB-23E7EE868A7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49362" cy="1223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" name="ZoneTexte 3">
              <a:extLst>
                <a:ext uri="{FF2B5EF4-FFF2-40B4-BE49-F238E27FC236}">
                  <a16:creationId xmlns:a16="http://schemas.microsoft.com/office/drawing/2014/main" id="{BDA9DAEE-0FE6-4557-9030-B8F245C7F9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1124744"/>
              <a:ext cx="1224135" cy="507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900"/>
                <a:t>GT Avion Voltige Grand Modèle France</a:t>
              </a:r>
            </a:p>
          </p:txBody>
        </p:sp>
      </p:grpSp>
      <p:sp>
        <p:nvSpPr>
          <p:cNvPr id="30" name="Voltige Grand Modèle">
            <a:extLst>
              <a:ext uri="{FF2B5EF4-FFF2-40B4-BE49-F238E27FC236}">
                <a16:creationId xmlns:a16="http://schemas.microsoft.com/office/drawing/2014/main" id="{5972AC0F-3163-412D-BFDE-20AC22FF28EA}"/>
              </a:ext>
            </a:extLst>
          </p:cNvPr>
          <p:cNvSpPr txBox="1">
            <a:spLocks/>
          </p:cNvSpPr>
          <p:nvPr/>
        </p:nvSpPr>
        <p:spPr>
          <a:xfrm>
            <a:off x="1524000" y="267844"/>
            <a:ext cx="11224101" cy="622301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1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Gotham Condensed"/>
                <a:ea typeface="Gotham Condensed"/>
                <a:cs typeface="Gotham Condensed"/>
                <a:sym typeface="Gotham Condensed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hangingPunct="1"/>
            <a:r>
              <a:rPr lang="fr-FR" sz="4400"/>
              <a:t>Avion Voltige Grand Modèle</a:t>
            </a:r>
            <a:endParaRPr lang="fr-FR" sz="4400" dirty="0"/>
          </a:p>
        </p:txBody>
      </p:sp>
      <p:sp>
        <p:nvSpPr>
          <p:cNvPr id="12" name="GT avion de voltige…">
            <a:extLst>
              <a:ext uri="{FF2B5EF4-FFF2-40B4-BE49-F238E27FC236}">
                <a16:creationId xmlns:a16="http://schemas.microsoft.com/office/drawing/2014/main" id="{06A7C1A5-D935-4C3B-8082-2193DFF47791}"/>
              </a:ext>
            </a:extLst>
          </p:cNvPr>
          <p:cNvSpPr/>
          <p:nvPr/>
        </p:nvSpPr>
        <p:spPr>
          <a:xfrm>
            <a:off x="11204812" y="334004"/>
            <a:ext cx="1549367" cy="933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GT </a:t>
            </a:r>
            <a:r>
              <a:rPr dirty="0" err="1"/>
              <a:t>avion</a:t>
            </a:r>
            <a:r>
              <a:rPr dirty="0"/>
              <a:t> de </a:t>
            </a:r>
            <a:r>
              <a:rPr dirty="0" err="1"/>
              <a:t>voltige</a:t>
            </a:r>
            <a:endParaRPr dirty="0"/>
          </a:p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grand </a:t>
            </a:r>
            <a:r>
              <a:rPr dirty="0" err="1"/>
              <a:t>modèle</a:t>
            </a:r>
            <a:endParaRPr dirty="0"/>
          </a:p>
        </p:txBody>
      </p:sp>
      <p:sp>
        <p:nvSpPr>
          <p:cNvPr id="15" name="Les trajectoires montantes et descendantes ne sont pas parfaitement verticales.…">
            <a:extLst>
              <a:ext uri="{FF2B5EF4-FFF2-40B4-BE49-F238E27FC236}">
                <a16:creationId xmlns:a16="http://schemas.microsoft.com/office/drawing/2014/main" id="{FE199F98-71F4-45E4-98A6-A2EDD5B57629}"/>
              </a:ext>
            </a:extLst>
          </p:cNvPr>
          <p:cNvSpPr/>
          <p:nvPr/>
        </p:nvSpPr>
        <p:spPr>
          <a:xfrm>
            <a:off x="797169" y="7140951"/>
            <a:ext cx="11826631" cy="2295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numCol="2"/>
          <a:lstStyle/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CIDFont+F2"/>
              </a:rPr>
              <a:t>La montée et la descente verticale.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CIDFont+F2"/>
              </a:rPr>
              <a:t>Les rotations ne sont pas centrées.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CIDFont+F2"/>
              </a:rPr>
              <a:t>Le ¾ tonneau et 2/8 de facettes sont opposés.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CIDFont+F2"/>
              </a:rPr>
              <a:t>Déviation horizontale des ailes -0,5 pt / 5°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CIDFont+F2"/>
              </a:rPr>
              <a:t>Déviation de la trajectoire -0,5 pt / 5°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CIDFont+F2"/>
              </a:rPr>
              <a:t>Déduire 1pt par ½ envergure par rapport au CG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CIDFont+F2"/>
              </a:rPr>
              <a:t>Pendule après le renversement -0.5 pt / 5°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 tonneau dans la descente est centré.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CIDFont+F2"/>
              </a:rPr>
              <a:t>Trajectoire de vol -0.5 pt / 5°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CIDFont+F2"/>
              </a:rPr>
              <a:t>Les trajectoires d'entrée et de sortie ne sont pas horizontales.</a:t>
            </a:r>
          </a:p>
        </p:txBody>
      </p:sp>
      <p:sp>
        <p:nvSpPr>
          <p:cNvPr id="23" name="Programme connu catégorie Espoir 2018">
            <a:extLst>
              <a:ext uri="{FF2B5EF4-FFF2-40B4-BE49-F238E27FC236}">
                <a16:creationId xmlns:a16="http://schemas.microsoft.com/office/drawing/2014/main" id="{4FD56B18-2E2A-4015-A572-28F5A7CE1310}"/>
              </a:ext>
            </a:extLst>
          </p:cNvPr>
          <p:cNvSpPr/>
          <p:nvPr/>
        </p:nvSpPr>
        <p:spPr>
          <a:xfrm>
            <a:off x="1524299" y="882651"/>
            <a:ext cx="11223502" cy="45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lnSpc>
                <a:spcPct val="90000"/>
              </a:lnSpc>
              <a:defRPr sz="28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dirty="0" err="1"/>
              <a:t>Programme</a:t>
            </a:r>
            <a:r>
              <a:rPr dirty="0"/>
              <a:t> </a:t>
            </a:r>
            <a:r>
              <a:rPr dirty="0" err="1"/>
              <a:t>connu</a:t>
            </a:r>
            <a:r>
              <a:rPr dirty="0"/>
              <a:t> </a:t>
            </a:r>
            <a:r>
              <a:rPr dirty="0" err="1"/>
              <a:t>catégorie</a:t>
            </a:r>
            <a:r>
              <a:rPr dirty="0"/>
              <a:t> </a:t>
            </a:r>
            <a:r>
              <a:rPr lang="fr-FR" dirty="0"/>
              <a:t>Advanced 2023</a:t>
            </a:r>
            <a:endParaRPr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9A0FF3C9-22DC-F982-CC10-619485B996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9619" y="2634753"/>
            <a:ext cx="1743545" cy="3543408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8C6A2353-02D3-4C4A-392F-74F6ADC4A61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47016" y="4596470"/>
            <a:ext cx="4808165" cy="2540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889531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3" name="Tableau"/>
          <p:cNvGraphicFramePr/>
          <p:nvPr>
            <p:extLst>
              <p:ext uri="{D42A27DB-BD31-4B8C-83A1-F6EECF244321}">
                <p14:modId xmlns:p14="http://schemas.microsoft.com/office/powerpoint/2010/main" val="2508927656"/>
              </p:ext>
            </p:extLst>
          </p:nvPr>
        </p:nvGraphicFramePr>
        <p:xfrm>
          <a:off x="381000" y="2537300"/>
          <a:ext cx="12242800" cy="2317294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3430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12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17294">
                <a:tc>
                  <a:txBody>
                    <a:bodyPr/>
                    <a:lstStyle/>
                    <a:p>
                      <a:pPr>
                        <a:defRPr sz="3000"/>
                      </a:pPr>
                      <a:endParaRPr dirty="0"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100"/>
                        </a:spcBef>
                        <a:buFontTx/>
                        <a:buNone/>
                        <a:defRPr sz="240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defRPr>
                      </a:pPr>
                      <a:r>
                        <a:rPr lang="fr-FR" sz="2000" dirty="0"/>
                        <a:t>A partir d’un vol horizontal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sym typeface="Gill Sans Light"/>
                        </a:rPr>
                        <a:t>négatif,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otham Condensed"/>
                        </a:rPr>
                        <a:t>Pousser pour la boucle avec un tonneau à 4 facettes en haut de la boucle, sortie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sym typeface="Gill Sans Light"/>
                        </a:rPr>
                        <a:t>pour </a:t>
                      </a:r>
                      <a:r>
                        <a:rPr lang="fr-FR" sz="2000" dirty="0"/>
                        <a:t>se retrouver en vol horizontal négatif sur l’axe des X.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8" name="Tableau"/>
          <p:cNvGraphicFramePr/>
          <p:nvPr>
            <p:extLst>
              <p:ext uri="{D42A27DB-BD31-4B8C-83A1-F6EECF244321}">
                <p14:modId xmlns:p14="http://schemas.microsoft.com/office/powerpoint/2010/main" val="3748983212"/>
              </p:ext>
            </p:extLst>
          </p:nvPr>
        </p:nvGraphicFramePr>
        <p:xfrm>
          <a:off x="381000" y="1648299"/>
          <a:ext cx="12242800" cy="833120"/>
        </p:xfrm>
        <a:graphic>
          <a:graphicData uri="http://schemas.openxmlformats.org/drawingml/2006/table">
            <a:tbl>
              <a:tblPr>
                <a:tableStyleId>{C7B018BB-80A7-4F77-B60F-C8B233D01FF8}</a:tableStyleId>
              </a:tblPr>
              <a:tblGrid>
                <a:gridCol w="1347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450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0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3411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Figure</a:t>
                      </a:r>
                      <a:endParaRPr lang="fr-FR"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n°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5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+mn-ea"/>
                          <a:cs typeface="+mn-cs"/>
                          <a:sym typeface="Gill Sans Light"/>
                        </a:rPr>
                        <a:t>Boucle.</a:t>
                      </a:r>
                      <a:endParaRPr lang="fr-FR" sz="2400" b="0" i="0" u="none" strike="noStrike" cap="none" spc="0" baseline="0" dirty="0">
                        <a:ln>
                          <a:noFill/>
                        </a:ln>
                        <a:solidFill>
                          <a:srgbClr val="558AAB"/>
                        </a:solidFill>
                        <a:uFillTx/>
                        <a:latin typeface="Gotham Condensed Medium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K =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26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solidFill>
                      <a:srgbClr val="91908C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9" name="Erreurs possibles"/>
          <p:cNvSpPr/>
          <p:nvPr/>
        </p:nvSpPr>
        <p:spPr>
          <a:xfrm>
            <a:off x="381000" y="4941024"/>
            <a:ext cx="12242800" cy="50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Autofit/>
          </a:bodyPr>
          <a:lstStyle>
            <a:lvl1pPr algn="l">
              <a:lnSpc>
                <a:spcPct val="120000"/>
              </a:lnSpc>
              <a:spcBef>
                <a:spcPts val="4600"/>
              </a:spcBef>
              <a:defRPr sz="30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sz="2400" dirty="0" err="1"/>
              <a:t>Erreurs</a:t>
            </a:r>
            <a:r>
              <a:rPr sz="2400" dirty="0"/>
              <a:t> </a:t>
            </a:r>
            <a:r>
              <a:rPr sz="2400" dirty="0" err="1"/>
              <a:t>possibles</a:t>
            </a:r>
            <a:endParaRPr sz="2400" dirty="0"/>
          </a:p>
        </p:txBody>
      </p:sp>
      <p:sp>
        <p:nvSpPr>
          <p:cNvPr id="20" name="GT avion de voltige…">
            <a:extLst>
              <a:ext uri="{FF2B5EF4-FFF2-40B4-BE49-F238E27FC236}">
                <a16:creationId xmlns:a16="http://schemas.microsoft.com/office/drawing/2014/main" id="{3D4C4565-AA90-4A38-A877-63CD13DAFEC8}"/>
              </a:ext>
            </a:extLst>
          </p:cNvPr>
          <p:cNvSpPr/>
          <p:nvPr/>
        </p:nvSpPr>
        <p:spPr>
          <a:xfrm>
            <a:off x="11204812" y="334004"/>
            <a:ext cx="1549367" cy="933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GT </a:t>
            </a:r>
            <a:r>
              <a:rPr dirty="0" err="1"/>
              <a:t>avion</a:t>
            </a:r>
            <a:r>
              <a:rPr dirty="0"/>
              <a:t> de </a:t>
            </a:r>
            <a:r>
              <a:rPr dirty="0" err="1"/>
              <a:t>voltige</a:t>
            </a:r>
            <a:endParaRPr dirty="0"/>
          </a:p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grand </a:t>
            </a:r>
            <a:r>
              <a:rPr dirty="0" err="1"/>
              <a:t>modèle</a:t>
            </a:r>
            <a:endParaRPr dirty="0"/>
          </a:p>
        </p:txBody>
      </p:sp>
      <p:grpSp>
        <p:nvGrpSpPr>
          <p:cNvPr id="26" name="Groupe 6">
            <a:extLst>
              <a:ext uri="{FF2B5EF4-FFF2-40B4-BE49-F238E27FC236}">
                <a16:creationId xmlns:a16="http://schemas.microsoft.com/office/drawing/2014/main" id="{0E7DF263-6498-489B-81CA-5E277939FA81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331913" cy="1631950"/>
            <a:chOff x="0" y="0"/>
            <a:chExt cx="1331639" cy="1632656"/>
          </a:xfrm>
        </p:grpSpPr>
        <p:pic>
          <p:nvPicPr>
            <p:cNvPr id="27" name="Picture 2" descr="logo masque carré web 1">
              <a:extLst>
                <a:ext uri="{FF2B5EF4-FFF2-40B4-BE49-F238E27FC236}">
                  <a16:creationId xmlns:a16="http://schemas.microsoft.com/office/drawing/2014/main" id="{C843DF71-F795-4B76-91A7-14D3112360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49362" cy="1223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" name="ZoneTexte 3">
              <a:extLst>
                <a:ext uri="{FF2B5EF4-FFF2-40B4-BE49-F238E27FC236}">
                  <a16:creationId xmlns:a16="http://schemas.microsoft.com/office/drawing/2014/main" id="{5D180561-88C0-404E-967D-E327600918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1124744"/>
              <a:ext cx="1224135" cy="507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900"/>
                <a:t>GT Avion Voltige Grand Modèle France</a:t>
              </a:r>
            </a:p>
          </p:txBody>
        </p:sp>
      </p:grpSp>
      <p:sp>
        <p:nvSpPr>
          <p:cNvPr id="29" name="Voltige Grand Modèle">
            <a:extLst>
              <a:ext uri="{FF2B5EF4-FFF2-40B4-BE49-F238E27FC236}">
                <a16:creationId xmlns:a16="http://schemas.microsoft.com/office/drawing/2014/main" id="{145CC84F-3A54-40DC-A85B-D5B555FA6078}"/>
              </a:ext>
            </a:extLst>
          </p:cNvPr>
          <p:cNvSpPr txBox="1">
            <a:spLocks/>
          </p:cNvSpPr>
          <p:nvPr/>
        </p:nvSpPr>
        <p:spPr>
          <a:xfrm>
            <a:off x="1524000" y="267844"/>
            <a:ext cx="11224101" cy="622301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1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Gotham Condensed"/>
                <a:ea typeface="Gotham Condensed"/>
                <a:cs typeface="Gotham Condensed"/>
                <a:sym typeface="Gotham Condensed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hangingPunct="1"/>
            <a:r>
              <a:rPr lang="fr-FR" sz="4400"/>
              <a:t>Avion Voltige Grand Modèle</a:t>
            </a:r>
            <a:endParaRPr lang="fr-FR" sz="4400" dirty="0"/>
          </a:p>
        </p:txBody>
      </p:sp>
      <p:sp>
        <p:nvSpPr>
          <p:cNvPr id="24" name="Programme connu catégorie Espoir 2018">
            <a:extLst>
              <a:ext uri="{FF2B5EF4-FFF2-40B4-BE49-F238E27FC236}">
                <a16:creationId xmlns:a16="http://schemas.microsoft.com/office/drawing/2014/main" id="{0215C628-D88C-4F44-8DD6-57D1C90580AD}"/>
              </a:ext>
            </a:extLst>
          </p:cNvPr>
          <p:cNvSpPr/>
          <p:nvPr/>
        </p:nvSpPr>
        <p:spPr>
          <a:xfrm>
            <a:off x="1524299" y="882651"/>
            <a:ext cx="11223502" cy="45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lnSpc>
                <a:spcPct val="90000"/>
              </a:lnSpc>
              <a:defRPr sz="28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dirty="0" err="1"/>
              <a:t>Programme</a:t>
            </a:r>
            <a:r>
              <a:rPr dirty="0"/>
              <a:t> </a:t>
            </a:r>
            <a:r>
              <a:rPr dirty="0" err="1"/>
              <a:t>connu</a:t>
            </a:r>
            <a:r>
              <a:rPr dirty="0"/>
              <a:t> </a:t>
            </a:r>
            <a:r>
              <a:rPr dirty="0" err="1"/>
              <a:t>catégorie</a:t>
            </a:r>
            <a:r>
              <a:rPr dirty="0"/>
              <a:t> </a:t>
            </a:r>
            <a:r>
              <a:rPr lang="fr-FR" dirty="0"/>
              <a:t>Advanced 2023</a:t>
            </a:r>
            <a:endParaRPr dirty="0"/>
          </a:p>
        </p:txBody>
      </p:sp>
      <p:sp>
        <p:nvSpPr>
          <p:cNvPr id="25" name="Les trajectoires montantes et descendantes ne sont pas parfaitement verticales.…">
            <a:extLst>
              <a:ext uri="{FF2B5EF4-FFF2-40B4-BE49-F238E27FC236}">
                <a16:creationId xmlns:a16="http://schemas.microsoft.com/office/drawing/2014/main" id="{258ED09E-DE8C-497B-B9BE-89303BB46873}"/>
              </a:ext>
            </a:extLst>
          </p:cNvPr>
          <p:cNvSpPr/>
          <p:nvPr/>
        </p:nvSpPr>
        <p:spPr>
          <a:xfrm>
            <a:off x="648498" y="5671648"/>
            <a:ext cx="11826631" cy="3543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numCol="2"/>
          <a:lstStyle/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CIDFont+F2"/>
              </a:rPr>
              <a:t>Le rayon de la boucle n'est pas constant.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b="0" i="0" u="none" strike="noStrike" baseline="0" dirty="0">
                <a:latin typeface="CIDFont+F2"/>
              </a:rPr>
              <a:t>La boucle doit être parfaitement ronde.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b="0" i="0" u="none" strike="noStrike" baseline="0" dirty="0">
                <a:latin typeface="CIDFont+F2"/>
              </a:rPr>
              <a:t>Chaque variation de rayon -1 pt.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b="0" i="0" u="none" strike="noStrike" baseline="0" dirty="0">
                <a:latin typeface="CIDFont+F2"/>
              </a:rPr>
              <a:t>Déviation horizontale des ailes -0,5 pt / 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CIDFont+F2"/>
              </a:rPr>
              <a:t>Déviation de la trajectoire -0,5 pt / 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CIDFont+F2"/>
              </a:rPr>
              <a:t>Entrée et sortie horizontales -0,5 pt / 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CIDFont+F2"/>
              </a:rPr>
              <a:t>Le tonneau </a:t>
            </a:r>
            <a:r>
              <a:rPr lang="fr-FR" sz="2000" b="0" i="0" u="none" strike="noStrike" cap="none" spc="0" baseline="0" dirty="0">
                <a:ln>
                  <a:noFill/>
                </a:ln>
                <a:solidFill>
                  <a:srgbClr val="535353"/>
                </a:solidFill>
                <a:uFillTx/>
                <a:latin typeface="Gotham Condensed"/>
                <a:ea typeface="+mn-ea"/>
                <a:cs typeface="+mn-cs"/>
                <a:sym typeface="Gill Sans Light"/>
              </a:rPr>
              <a:t>à 4 facettes </a:t>
            </a:r>
            <a:r>
              <a:rPr lang="fr-FR" sz="2000" dirty="0">
                <a:latin typeface="CIDFont+F2"/>
              </a:rPr>
              <a:t>doit être centré sur le haut de la boucle.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La rotation du tonneau ne fait pas exactement 360°.</a:t>
            </a:r>
            <a:endParaRPr lang="fr-FR" sz="2000" dirty="0">
              <a:latin typeface="CIDFont+F2"/>
            </a:endParaRP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CIDFont+F2"/>
              </a:rPr>
              <a:t>Les trajectoires d'entrée et de sortie ne sont pas horizontales.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2C7A50C6-E25B-4BAB-9845-92731B6D4D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5509" y="2949573"/>
            <a:ext cx="2514998" cy="1928390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307F8BB-71EB-666B-2814-9E6289EB389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11609" y="6981679"/>
            <a:ext cx="4767886" cy="1729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094493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0" name="Tableau"/>
          <p:cNvGraphicFramePr/>
          <p:nvPr>
            <p:extLst>
              <p:ext uri="{D42A27DB-BD31-4B8C-83A1-F6EECF244321}">
                <p14:modId xmlns:p14="http://schemas.microsoft.com/office/powerpoint/2010/main" val="3905006791"/>
              </p:ext>
            </p:extLst>
          </p:nvPr>
        </p:nvGraphicFramePr>
        <p:xfrm>
          <a:off x="381000" y="2537299"/>
          <a:ext cx="12242800" cy="2339501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3430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12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39501">
                <a:tc>
                  <a:txBody>
                    <a:bodyPr/>
                    <a:lstStyle/>
                    <a:p>
                      <a:pPr>
                        <a:defRPr sz="3000"/>
                      </a:pPr>
                      <a:endParaRPr dirty="0"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1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dirty="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A partir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d’un vol horizontal négatif,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Poussée de 135° pour une montée à 45°, 1/2 déclenché positif suivi de 2/4 de facettes de tonneau en sens opposé, pousser pour une descente verticale, 3/4 déclenché négatif, pousser pour une sortie dos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 pour se retrouver en vol horizontal négatif sur l’axe des Y.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8" name="Tableau"/>
          <p:cNvGraphicFramePr/>
          <p:nvPr>
            <p:extLst>
              <p:ext uri="{D42A27DB-BD31-4B8C-83A1-F6EECF244321}">
                <p14:modId xmlns:p14="http://schemas.microsoft.com/office/powerpoint/2010/main" val="2102975763"/>
              </p:ext>
            </p:extLst>
          </p:nvPr>
        </p:nvGraphicFramePr>
        <p:xfrm>
          <a:off x="381000" y="1648299"/>
          <a:ext cx="12242800" cy="833120"/>
        </p:xfrm>
        <a:graphic>
          <a:graphicData uri="http://schemas.openxmlformats.org/drawingml/2006/table">
            <a:tbl>
              <a:tblPr>
                <a:tableStyleId>{C7B018BB-80A7-4F77-B60F-C8B233D01FF8}</a:tableStyleId>
              </a:tblPr>
              <a:tblGrid>
                <a:gridCol w="1347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450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0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66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Figure</a:t>
                      </a:r>
                      <a:endParaRPr lang="fr-FR"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n°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6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Gotham Condensed"/>
                          <a:cs typeface="Gotham Condensed"/>
                          <a:sym typeface="Gotham Condensed"/>
                        </a:rPr>
                        <a:t>Triangle.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K =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53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solidFill>
                      <a:srgbClr val="91908C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99" name="Erreurs possibles"/>
          <p:cNvSpPr/>
          <p:nvPr/>
        </p:nvSpPr>
        <p:spPr>
          <a:xfrm>
            <a:off x="381000" y="5226082"/>
            <a:ext cx="12242800" cy="50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Autofit/>
          </a:bodyPr>
          <a:lstStyle>
            <a:lvl1pPr algn="l">
              <a:lnSpc>
                <a:spcPct val="120000"/>
              </a:lnSpc>
              <a:spcBef>
                <a:spcPts val="4600"/>
              </a:spcBef>
              <a:defRPr sz="30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sz="2400" dirty="0" err="1"/>
              <a:t>Erreurs</a:t>
            </a:r>
            <a:r>
              <a:rPr sz="2400" dirty="0"/>
              <a:t> </a:t>
            </a:r>
            <a:r>
              <a:rPr sz="2400" dirty="0" err="1"/>
              <a:t>possibles</a:t>
            </a:r>
            <a:endParaRPr sz="2400" dirty="0"/>
          </a:p>
        </p:txBody>
      </p:sp>
      <p:sp>
        <p:nvSpPr>
          <p:cNvPr id="200" name="Les trajectoires montantes et descendantes ne sont pas parfaitement verticales.…"/>
          <p:cNvSpPr/>
          <p:nvPr/>
        </p:nvSpPr>
        <p:spPr>
          <a:xfrm>
            <a:off x="381000" y="5765974"/>
            <a:ext cx="11826631" cy="3543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numCol="2"/>
          <a:lstStyle/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La trajectoire de la montée n’est pas à 45°.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La rotation n'est pas centré  sur le 45°.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Les pentes avant et après rotation ne sont pas identiques.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La trajectoire de la descente n’est pas verticale.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  ¾ déclenché négatif n'est pas centré.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Déviation horizontale des ailes 0,5 pt / 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Déviation de la trajectoire 0,5 pt / 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Les trajectoires d'entrée et de sortie ne sont pas horizontales -0,5 pt / 5°.</a:t>
            </a:r>
          </a:p>
        </p:txBody>
      </p:sp>
      <p:grpSp>
        <p:nvGrpSpPr>
          <p:cNvPr id="27" name="Groupe 6">
            <a:extLst>
              <a:ext uri="{FF2B5EF4-FFF2-40B4-BE49-F238E27FC236}">
                <a16:creationId xmlns:a16="http://schemas.microsoft.com/office/drawing/2014/main" id="{7AD4E085-D45F-4669-AAE1-6BE8E9819D94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331913" cy="1631950"/>
            <a:chOff x="0" y="0"/>
            <a:chExt cx="1331639" cy="1632656"/>
          </a:xfrm>
        </p:grpSpPr>
        <p:pic>
          <p:nvPicPr>
            <p:cNvPr id="28" name="Picture 2" descr="logo masque carré web 1">
              <a:extLst>
                <a:ext uri="{FF2B5EF4-FFF2-40B4-BE49-F238E27FC236}">
                  <a16:creationId xmlns:a16="http://schemas.microsoft.com/office/drawing/2014/main" id="{B054B435-BBFC-436D-8D6F-00729F4E7AB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49362" cy="1223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" name="ZoneTexte 3">
              <a:extLst>
                <a:ext uri="{FF2B5EF4-FFF2-40B4-BE49-F238E27FC236}">
                  <a16:creationId xmlns:a16="http://schemas.microsoft.com/office/drawing/2014/main" id="{F971BD46-950A-4F92-9E6A-27A4E4DFE1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1124744"/>
              <a:ext cx="1224135" cy="507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900"/>
                <a:t>GT Avion Voltige Grand Modèle France</a:t>
              </a:r>
            </a:p>
          </p:txBody>
        </p:sp>
      </p:grpSp>
      <p:sp>
        <p:nvSpPr>
          <p:cNvPr id="30" name="Voltige Grand Modèle">
            <a:extLst>
              <a:ext uri="{FF2B5EF4-FFF2-40B4-BE49-F238E27FC236}">
                <a16:creationId xmlns:a16="http://schemas.microsoft.com/office/drawing/2014/main" id="{9D4BDF08-C0D8-45F3-80F8-1F33677A1F16}"/>
              </a:ext>
            </a:extLst>
          </p:cNvPr>
          <p:cNvSpPr txBox="1">
            <a:spLocks/>
          </p:cNvSpPr>
          <p:nvPr/>
        </p:nvSpPr>
        <p:spPr>
          <a:xfrm>
            <a:off x="1524000" y="267844"/>
            <a:ext cx="11224101" cy="622301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1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Gotham Condensed"/>
                <a:ea typeface="Gotham Condensed"/>
                <a:cs typeface="Gotham Condensed"/>
                <a:sym typeface="Gotham Condensed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hangingPunct="1"/>
            <a:r>
              <a:rPr lang="fr-FR" sz="4400"/>
              <a:t>Avion Voltige Grand Modèle</a:t>
            </a:r>
            <a:endParaRPr lang="fr-FR" sz="4400" dirty="0"/>
          </a:p>
        </p:txBody>
      </p:sp>
      <p:sp>
        <p:nvSpPr>
          <p:cNvPr id="12" name="GT avion de voltige…">
            <a:extLst>
              <a:ext uri="{FF2B5EF4-FFF2-40B4-BE49-F238E27FC236}">
                <a16:creationId xmlns:a16="http://schemas.microsoft.com/office/drawing/2014/main" id="{23FD9CCC-542F-43F4-B62C-4F4E2B05E7F2}"/>
              </a:ext>
            </a:extLst>
          </p:cNvPr>
          <p:cNvSpPr/>
          <p:nvPr/>
        </p:nvSpPr>
        <p:spPr>
          <a:xfrm>
            <a:off x="11204812" y="334004"/>
            <a:ext cx="1549367" cy="933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GT </a:t>
            </a:r>
            <a:r>
              <a:rPr dirty="0" err="1"/>
              <a:t>avion</a:t>
            </a:r>
            <a:r>
              <a:rPr dirty="0"/>
              <a:t> de </a:t>
            </a:r>
            <a:r>
              <a:rPr dirty="0" err="1"/>
              <a:t>voltige</a:t>
            </a:r>
            <a:endParaRPr dirty="0"/>
          </a:p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grand </a:t>
            </a:r>
            <a:r>
              <a:rPr dirty="0" err="1"/>
              <a:t>modèle</a:t>
            </a:r>
            <a:endParaRPr dirty="0"/>
          </a:p>
        </p:txBody>
      </p:sp>
      <p:sp>
        <p:nvSpPr>
          <p:cNvPr id="22" name="Programme connu catégorie Espoir 2018">
            <a:extLst>
              <a:ext uri="{FF2B5EF4-FFF2-40B4-BE49-F238E27FC236}">
                <a16:creationId xmlns:a16="http://schemas.microsoft.com/office/drawing/2014/main" id="{22C68A28-9346-45BF-A9AE-8F8D3B1DA7E1}"/>
              </a:ext>
            </a:extLst>
          </p:cNvPr>
          <p:cNvSpPr/>
          <p:nvPr/>
        </p:nvSpPr>
        <p:spPr>
          <a:xfrm>
            <a:off x="1524299" y="882651"/>
            <a:ext cx="11223502" cy="45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lnSpc>
                <a:spcPct val="90000"/>
              </a:lnSpc>
              <a:defRPr sz="28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dirty="0" err="1"/>
              <a:t>Programme</a:t>
            </a:r>
            <a:r>
              <a:rPr dirty="0"/>
              <a:t> </a:t>
            </a:r>
            <a:r>
              <a:rPr dirty="0" err="1"/>
              <a:t>connu</a:t>
            </a:r>
            <a:r>
              <a:rPr dirty="0"/>
              <a:t> </a:t>
            </a:r>
            <a:r>
              <a:rPr dirty="0" err="1"/>
              <a:t>catégorie</a:t>
            </a:r>
            <a:r>
              <a:rPr dirty="0"/>
              <a:t> </a:t>
            </a:r>
            <a:r>
              <a:rPr lang="fr-FR" dirty="0"/>
              <a:t>Advanced 2023</a:t>
            </a:r>
            <a:endParaRPr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59D00FE-CFA0-4998-B538-08F0501442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1645" y="2556294"/>
            <a:ext cx="2109189" cy="2339502"/>
          </a:xfrm>
          <a:prstGeom prst="rect">
            <a:avLst/>
          </a:prstGeom>
        </p:spPr>
      </p:pic>
      <p:grpSp>
        <p:nvGrpSpPr>
          <p:cNvPr id="2" name="Groupe 1">
            <a:extLst>
              <a:ext uri="{FF2B5EF4-FFF2-40B4-BE49-F238E27FC236}">
                <a16:creationId xmlns:a16="http://schemas.microsoft.com/office/drawing/2014/main" id="{B4139172-C4EC-6AE0-65B3-76EBD82F4F5E}"/>
              </a:ext>
            </a:extLst>
          </p:cNvPr>
          <p:cNvGrpSpPr/>
          <p:nvPr/>
        </p:nvGrpSpPr>
        <p:grpSpPr>
          <a:xfrm>
            <a:off x="7717183" y="7100344"/>
            <a:ext cx="3861558" cy="1597261"/>
            <a:chOff x="8909326" y="7494273"/>
            <a:chExt cx="3861558" cy="1597261"/>
          </a:xfrm>
        </p:grpSpPr>
        <p:sp>
          <p:nvSpPr>
            <p:cNvPr id="3" name="Rectangle">
              <a:extLst>
                <a:ext uri="{FF2B5EF4-FFF2-40B4-BE49-F238E27FC236}">
                  <a16:creationId xmlns:a16="http://schemas.microsoft.com/office/drawing/2014/main" id="{6DE33527-52F8-5F79-ECA9-AA140E10A3C8}"/>
                </a:ext>
              </a:extLst>
            </p:cNvPr>
            <p:cNvSpPr/>
            <p:nvPr/>
          </p:nvSpPr>
          <p:spPr>
            <a:xfrm>
              <a:off x="8909326" y="7494273"/>
              <a:ext cx="3861558" cy="1597261"/>
            </a:xfrm>
            <a:prstGeom prst="rect">
              <a:avLst/>
            </a:prstGeom>
            <a:solidFill>
              <a:srgbClr val="FFFFFF">
                <a:alpha val="69655"/>
              </a:srgbClr>
            </a:solidFill>
            <a:ln w="12700">
              <a:miter lim="400000"/>
            </a:ln>
          </p:spPr>
          <p:txBody>
            <a:bodyPr lIns="50800" tIns="50800" rIns="50800" bIns="50800" anchor="ctr"/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" name="Règle de jugement des rayons">
              <a:extLst>
                <a:ext uri="{FF2B5EF4-FFF2-40B4-BE49-F238E27FC236}">
                  <a16:creationId xmlns:a16="http://schemas.microsoft.com/office/drawing/2014/main" id="{36BDAA46-6B91-B1D4-E24F-920783D69E97}"/>
                </a:ext>
              </a:extLst>
            </p:cNvPr>
            <p:cNvSpPr/>
            <p:nvPr/>
          </p:nvSpPr>
          <p:spPr>
            <a:xfrm>
              <a:off x="8909326" y="7494273"/>
              <a:ext cx="3733009" cy="48615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50800" tIns="50800" rIns="50800" bIns="50800" anchor="ctr">
              <a:noAutofit/>
            </a:bodyPr>
            <a:lstStyle>
              <a:lvl1pPr algn="l">
                <a:lnSpc>
                  <a:spcPct val="120000"/>
                </a:lnSpc>
                <a:spcBef>
                  <a:spcPts val="4600"/>
                </a:spcBef>
                <a:defRPr sz="3000" b="1">
                  <a:solidFill>
                    <a:srgbClr val="558AAB"/>
                  </a:solidFill>
                  <a:latin typeface="Gotham Condensed"/>
                  <a:ea typeface="Gotham Condensed"/>
                  <a:cs typeface="Gotham Condensed"/>
                  <a:sym typeface="Gotham Condensed"/>
                </a:defRPr>
              </a:lvl1pPr>
            </a:lstStyle>
            <a:p>
              <a:pPr algn="ctr"/>
              <a:r>
                <a:rPr lang="fr-FR" sz="1800" dirty="0"/>
                <a:t>Règle de jugement des rayons</a:t>
              </a:r>
            </a:p>
          </p:txBody>
        </p:sp>
        <p:sp>
          <p:nvSpPr>
            <p:cNvPr id="6" name="Ces portions de boucle doivent avoir un rayon souple et constant, mais ils n’ont pas besoin d’être de rayon identique aux autres rayons de boucle de la figure…">
              <a:extLst>
                <a:ext uri="{FF2B5EF4-FFF2-40B4-BE49-F238E27FC236}">
                  <a16:creationId xmlns:a16="http://schemas.microsoft.com/office/drawing/2014/main" id="{9D24AD43-5307-3453-D352-A80AA722740A}"/>
                </a:ext>
              </a:extLst>
            </p:cNvPr>
            <p:cNvSpPr/>
            <p:nvPr/>
          </p:nvSpPr>
          <p:spPr>
            <a:xfrm>
              <a:off x="9367667" y="7992297"/>
              <a:ext cx="3403217" cy="103927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50800" tIns="50800" rIns="50800" bIns="50800"/>
            <a:lstStyle/>
            <a:p>
              <a:pPr algn="l">
                <a:lnSpc>
                  <a:spcPct val="120000"/>
                </a:lnSpc>
                <a:spcBef>
                  <a:spcPts val="100"/>
                </a:spcBef>
                <a:defRPr sz="2200">
                  <a:latin typeface="Gotham Condensed"/>
                  <a:ea typeface="Gotham Condensed"/>
                  <a:cs typeface="Gotham Condensed"/>
                  <a:sym typeface="Gotham Condensed"/>
                </a:defRPr>
              </a:pPr>
              <a:r>
                <a:rPr lang="fr-FR" sz="1600" dirty="0"/>
                <a:t>Ces portions de boucle doivent avoir un rayon souple et constant, mais ils n’ont pas besoin d’être de rayon identique</a:t>
              </a:r>
            </a:p>
          </p:txBody>
        </p:sp>
      </p:grpSp>
      <p:pic>
        <p:nvPicPr>
          <p:cNvPr id="7" name="Image 6">
            <a:extLst>
              <a:ext uri="{FF2B5EF4-FFF2-40B4-BE49-F238E27FC236}">
                <a16:creationId xmlns:a16="http://schemas.microsoft.com/office/drawing/2014/main" id="{918AE83E-968D-4F57-B915-8624E5C9883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17183" y="7672930"/>
            <a:ext cx="288759" cy="288927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0597C909-47E2-249F-B251-82A06127C11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79919" y="3562585"/>
            <a:ext cx="288759" cy="288927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D536C8CC-CB35-0949-B028-05C864FB7B9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83183" y="4121235"/>
            <a:ext cx="288759" cy="288927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D1F871A0-B4BA-C520-C0E9-1A7D955D133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94424" y="2893531"/>
            <a:ext cx="288759" cy="288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94058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Showroom">
  <a:themeElements>
    <a:clrScheme name="Showroom">
      <a:dk1>
        <a:srgbClr val="535353"/>
      </a:dk1>
      <a:lt1>
        <a:srgbClr val="340053"/>
      </a:lt1>
      <a:dk2>
        <a:srgbClr val="5A5F5E"/>
      </a:dk2>
      <a:lt2>
        <a:srgbClr val="B4B4B4"/>
      </a:lt2>
      <a:accent1>
        <a:srgbClr val="78AAB3"/>
      </a:accent1>
      <a:accent2>
        <a:srgbClr val="9A9671"/>
      </a:accent2>
      <a:accent3>
        <a:srgbClr val="D9971A"/>
      </a:accent3>
      <a:accent4>
        <a:srgbClr val="D7620E"/>
      </a:accent4>
      <a:accent5>
        <a:srgbClr val="A61702"/>
      </a:accent5>
      <a:accent6>
        <a:srgbClr val="606B7E"/>
      </a:accent6>
      <a:hlink>
        <a:srgbClr val="0000FF"/>
      </a:hlink>
      <a:folHlink>
        <a:srgbClr val="FF00FF"/>
      </a:folHlink>
    </a:clrScheme>
    <a:fontScheme name="Showroom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Showro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08785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5A5F5E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535353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Showroom">
  <a:themeElements>
    <a:clrScheme name="Showroom">
      <a:dk1>
        <a:srgbClr val="000000"/>
      </a:dk1>
      <a:lt1>
        <a:srgbClr val="FFFFFF"/>
      </a:lt1>
      <a:dk2>
        <a:srgbClr val="5A5F5E"/>
      </a:dk2>
      <a:lt2>
        <a:srgbClr val="B4B4B4"/>
      </a:lt2>
      <a:accent1>
        <a:srgbClr val="78AAB3"/>
      </a:accent1>
      <a:accent2>
        <a:srgbClr val="9A9671"/>
      </a:accent2>
      <a:accent3>
        <a:srgbClr val="D9971A"/>
      </a:accent3>
      <a:accent4>
        <a:srgbClr val="D7620E"/>
      </a:accent4>
      <a:accent5>
        <a:srgbClr val="A61702"/>
      </a:accent5>
      <a:accent6>
        <a:srgbClr val="606B7E"/>
      </a:accent6>
      <a:hlink>
        <a:srgbClr val="0000FF"/>
      </a:hlink>
      <a:folHlink>
        <a:srgbClr val="FF00FF"/>
      </a:folHlink>
    </a:clrScheme>
    <a:fontScheme name="Showroom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Showro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08785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5A5F5E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535353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7010</TotalTime>
  <Words>2274</Words>
  <Application>Microsoft Office PowerPoint</Application>
  <PresentationFormat>Personnalisé</PresentationFormat>
  <Paragraphs>262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1" baseType="lpstr">
      <vt:lpstr>CIDFont+F2</vt:lpstr>
      <vt:lpstr>CIDFont+F4</vt:lpstr>
      <vt:lpstr>Gill Sans Light</vt:lpstr>
      <vt:lpstr>Gotham Condensed</vt:lpstr>
      <vt:lpstr>Gotham Condensed Medium</vt:lpstr>
      <vt:lpstr>Helvetica Neue</vt:lpstr>
      <vt:lpstr>Trebuchet MS</vt:lpstr>
      <vt:lpstr>Showroom</vt:lpstr>
      <vt:lpstr>Avion Voltige Grand Modèle</vt:lpstr>
      <vt:lpstr>Avion Voltige Grand Modèle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Voltige Grand Modèle</dc:title>
  <dc:creator>Alain DETRY</dc:creator>
  <cp:lastModifiedBy>Alain DETRY</cp:lastModifiedBy>
  <cp:revision>269</cp:revision>
  <cp:lastPrinted>2020-04-12T12:50:35Z</cp:lastPrinted>
  <dcterms:modified xsi:type="dcterms:W3CDTF">2023-04-13T13:07:43Z</dcterms:modified>
</cp:coreProperties>
</file>