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70" r:id="rId6"/>
    <p:sldId id="261" r:id="rId7"/>
    <p:sldId id="262" r:id="rId8"/>
    <p:sldId id="264" r:id="rId9"/>
    <p:sldId id="263" r:id="rId10"/>
    <p:sldId id="271" r:id="rId11"/>
    <p:sldId id="260" r:id="rId12"/>
    <p:sldId id="259" r:id="rId13"/>
    <p:sldId id="267" r:id="rId14"/>
  </p:sldIdLst>
  <p:sldSz cx="13004800" cy="9753600"/>
  <p:notesSz cx="6888163" cy="100187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374" autoAdjust="0"/>
  </p:normalViewPr>
  <p:slideViewPr>
    <p:cSldViewPr snapToGrid="0" snapToObjects="1">
      <p:cViewPr varScale="1">
        <p:scale>
          <a:sx n="62" d="100"/>
          <a:sy n="62" d="100"/>
        </p:scale>
        <p:origin x="102" y="4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</p:spPr>
        <p:txBody>
          <a:bodyPr lIns="96606" tIns="48303" rIns="96606" bIns="48303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8422" y="4758889"/>
            <a:ext cx="5051320" cy="4508421"/>
          </a:xfrm>
          <a:prstGeom prst="rect">
            <a:avLst/>
          </a:prstGeom>
        </p:spPr>
        <p:txBody>
          <a:bodyPr lIns="96606" tIns="48303" rIns="96606" bIns="4830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>
            <a:spLocks noGrp="1"/>
          </p:cNvSpPr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>
            <a:spLocks noGrp="1"/>
          </p:cNvSpPr>
          <p:nvPr>
            <p:ph type="body" sz="quarter" idx="13"/>
          </p:nvPr>
        </p:nvSpPr>
        <p:spPr>
          <a:xfrm>
            <a:off x="1270000" y="5689600"/>
            <a:ext cx="10464800" cy="5080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>
            <a:spLocks noGrp="1"/>
          </p:cNvSpPr>
          <p:nvPr>
            <p:ph type="body" sz="quarter" idx="14"/>
          </p:nvPr>
        </p:nvSpPr>
        <p:spPr>
          <a:xfrm>
            <a:off x="1270000" y="415290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« Saisissez une citation ici. »</a:t>
            </a:r>
          </a:p>
        </p:txBody>
      </p:sp>
      <p:sp>
        <p:nvSpPr>
          <p:cNvPr id="95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346200" y="520700"/>
            <a:ext cx="10388600" cy="5860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>
            <a:spLocks noGrp="1"/>
          </p:cNvSpPr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>
            <a:spLocks noGrp="1"/>
          </p:cNvSpPr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05600" y="609600"/>
            <a:ext cx="5359400" cy="775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>
            <a:spLocks noGrp="1"/>
          </p:cNvSpPr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40" name="Texte niveau 1…"/>
          <p:cNvSpPr>
            <a:spLocks noGrp="1"/>
          </p:cNvSpPr>
          <p:nvPr>
            <p:ph type="body" sz="quarter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870700" y="2781300"/>
            <a:ext cx="5283200" cy="618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>
            <a:spLocks noGrp="1"/>
          </p:cNvSpPr>
          <p:nvPr>
            <p:ph type="body" sz="half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654800" y="5029200"/>
            <a:ext cx="5803900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664613" y="508000"/>
            <a:ext cx="5803901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533400" y="508000"/>
            <a:ext cx="580823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>
            <a:spLocks noGrp="1"/>
          </p:cNvSpPr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>
            <a:spLocks noGrp="1"/>
          </p:cNvSpPr>
          <p:nvPr>
            <p:ph type="sldNum" sz="quarter" idx="2"/>
          </p:nvPr>
        </p:nvSpPr>
        <p:spPr>
          <a:xfrm>
            <a:off x="6324599" y="9270999"/>
            <a:ext cx="342901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431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863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295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1727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1590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2590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022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3454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3886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emf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emf"/><Relationship Id="rId5" Type="http://schemas.openxmlformats.org/officeDocument/2006/relationships/image" Target="../media/image19.png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1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emf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emf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Voltige Grand Modèle"/>
          <p:cNvSpPr>
            <a:spLocks noGrp="1"/>
          </p:cNvSpPr>
          <p:nvPr>
            <p:ph type="title"/>
          </p:nvPr>
        </p:nvSpPr>
        <p:spPr>
          <a:xfrm>
            <a:off x="497763" y="6908800"/>
            <a:ext cx="12009272" cy="12827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6000" noProof="0" dirty="0"/>
              <a:t>Avion Voltige Grand Modèle</a:t>
            </a:r>
          </a:p>
        </p:txBody>
      </p:sp>
      <p:sp>
        <p:nvSpPr>
          <p:cNvPr id="120" name="Programme connu catégorie Espoir 20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noProof="0" dirty="0"/>
              <a:t>Programme connu catégorie </a:t>
            </a:r>
            <a:r>
              <a:rPr lang="fr-FR" dirty="0"/>
              <a:t>Unlimited</a:t>
            </a:r>
            <a:r>
              <a:rPr lang="fr-FR" noProof="0" dirty="0"/>
              <a:t> 2023</a:t>
            </a:r>
          </a:p>
        </p:txBody>
      </p:sp>
      <p:pic>
        <p:nvPicPr>
          <p:cNvPr id="122" name="pasted-image.pdf" descr="pasted-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638" y="821512"/>
            <a:ext cx="8321523" cy="58245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F2B56071-DF90-4DFA-9137-D4AD7D12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8" name="Picture 2" descr="logo masque carré web 1">
              <a:extLst>
                <a:ext uri="{FF2B5EF4-FFF2-40B4-BE49-F238E27FC236}">
                  <a16:creationId xmlns:a16="http://schemas.microsoft.com/office/drawing/2014/main" id="{E37B061B-A674-48E9-89F0-67CF7FFFD1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ZoneTexte 3">
              <a:extLst>
                <a:ext uri="{FF2B5EF4-FFF2-40B4-BE49-F238E27FC236}">
                  <a16:creationId xmlns:a16="http://schemas.microsoft.com/office/drawing/2014/main" id="{E189F112-6F25-431C-86DD-2E9CD1E64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3201358524"/>
              </p:ext>
            </p:extLst>
          </p:nvPr>
        </p:nvGraphicFramePr>
        <p:xfrm>
          <a:off x="381000" y="2763474"/>
          <a:ext cx="12242800" cy="211332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3326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partir d’un vol horizontal 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Pousser pour une montée à 45°, tonneau à 4 facettes, tirer 5/8 de boucle, 1 tonneau 1/4 suivi de 1 déclenché 1/4 positif en sens opposé en sortie, sortie à plat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 </a:t>
                      </a:r>
                      <a:r>
                        <a:rPr lang="fr-FR" sz="2000" dirty="0"/>
                        <a:t>pour se retrouver en vol horizontal positif.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887431026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7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½ huit </a:t>
                      </a: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cubin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 inversé 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45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81000" y="4941024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err="1"/>
              <a:t>Erreurs</a:t>
            </a:r>
            <a:r>
              <a:rPr sz="2400"/>
              <a:t> </a:t>
            </a:r>
            <a:r>
              <a:rPr sz="2400" err="1"/>
              <a:t>possibles</a:t>
            </a:r>
            <a:endParaRPr sz="2400"/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22" name="Programme connu catégorie Espoir 2018">
            <a:extLst>
              <a:ext uri="{FF2B5EF4-FFF2-40B4-BE49-F238E27FC236}">
                <a16:creationId xmlns:a16="http://schemas.microsoft.com/office/drawing/2014/main" id="{3E455136-059E-4A46-9D5E-E781725E7EA9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2BA96618-54EA-4139-84CE-81FC1DAB1B7E}"/>
              </a:ext>
            </a:extLst>
          </p:cNvPr>
          <p:cNvGrpSpPr/>
          <p:nvPr/>
        </p:nvGrpSpPr>
        <p:grpSpPr>
          <a:xfrm>
            <a:off x="8271539" y="7890722"/>
            <a:ext cx="3861558" cy="1273539"/>
            <a:chOff x="8909326" y="7494273"/>
            <a:chExt cx="3861558" cy="1597261"/>
          </a:xfrm>
        </p:grpSpPr>
        <p:sp>
          <p:nvSpPr>
            <p:cNvPr id="24" name="Rectangle">
              <a:extLst>
                <a:ext uri="{FF2B5EF4-FFF2-40B4-BE49-F238E27FC236}">
                  <a16:creationId xmlns:a16="http://schemas.microsoft.com/office/drawing/2014/main" id="{E3D0D205-4260-45F2-9C00-DF76D5F5F2CF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Règle de jugement des rayons">
              <a:extLst>
                <a:ext uri="{FF2B5EF4-FFF2-40B4-BE49-F238E27FC236}">
                  <a16:creationId xmlns:a16="http://schemas.microsoft.com/office/drawing/2014/main" id="{D02BDDA0-A503-4DB4-97D5-783BE845C0A2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30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A0486690-F267-40E4-9C23-9D036806A99C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36" name="Image 35">
            <a:extLst>
              <a:ext uri="{FF2B5EF4-FFF2-40B4-BE49-F238E27FC236}">
                <a16:creationId xmlns:a16="http://schemas.microsoft.com/office/drawing/2014/main" id="{59FF7B91-98B9-47F8-81E6-07CEEFA8F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5141" y="8337799"/>
            <a:ext cx="288759" cy="288927"/>
          </a:xfrm>
          <a:prstGeom prst="rect">
            <a:avLst/>
          </a:prstGeom>
        </p:spPr>
      </p:pic>
      <p:sp>
        <p:nvSpPr>
          <p:cNvPr id="41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EA3293B2-0CDC-41A7-878D-E0B6ED83EE51}"/>
              </a:ext>
            </a:extLst>
          </p:cNvPr>
          <p:cNvSpPr/>
          <p:nvPr/>
        </p:nvSpPr>
        <p:spPr>
          <a:xfrm>
            <a:off x="589084" y="5507149"/>
            <a:ext cx="11826631" cy="3912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/>
              <a:t>La trajectoire de la montée n'est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/>
              <a:t>Le tonneau 4 facettes n’est pas centré sur la montée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/>
              <a:t>Les pentes avant et après rotation ne sont pas identiques.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⅝ </a:t>
            </a:r>
            <a:r>
              <a:rPr lang="fr-FR" sz="1800" b="0" i="0" u="none" strike="noStrike" baseline="0" dirty="0" err="1">
                <a:latin typeface="CIDFont+F2"/>
              </a:rPr>
              <a:t>ème</a:t>
            </a:r>
            <a:r>
              <a:rPr lang="fr-FR" sz="1800" b="0" i="0" u="none" strike="noStrike" baseline="0" dirty="0">
                <a:latin typeface="CIDFont+F2"/>
              </a:rPr>
              <a:t> de boucle doit être parfaitement ronde.</a:t>
            </a:r>
            <a:endParaRPr lang="fr-FR" sz="2000" dirty="0">
              <a:highlight>
                <a:srgbClr val="FFFF00"/>
              </a:highlight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Le début du tonneau ¼ est au diamètre du ⅝ </a:t>
            </a:r>
            <a:r>
              <a:rPr lang="fr-FR" sz="1800" b="0" i="0" u="none" strike="noStrike" baseline="0" dirty="0" err="1">
                <a:latin typeface="CIDFont+F2"/>
              </a:rPr>
              <a:t>ème</a:t>
            </a:r>
            <a:r>
              <a:rPr lang="fr-FR" sz="1800" b="0" i="0" u="none" strike="noStrike" baseline="0" dirty="0">
                <a:latin typeface="CIDFont+F2"/>
              </a:rPr>
              <a:t> de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>
                <a:latin typeface="CIDFont+F2"/>
              </a:rPr>
              <a:t>Le déclenché ½ positif est en sens opposé.</a:t>
            </a:r>
            <a:endParaRPr lang="fr-FR" sz="1800" b="0" i="0" u="none" strike="noStrike" baseline="0" dirty="0">
              <a:latin typeface="CIDFont+F2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/>
              <a:t>Déviation horizontale des ailes 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/>
              <a:t>Déviation de la trajectoire 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/>
              <a:t>Les trajectoires d'entrée et de sortie ne sont pas horizontales</a:t>
            </a:r>
            <a:endParaRPr lang="fr-FR" sz="2000" dirty="0">
              <a:highlight>
                <a:srgbClr val="FFFF00"/>
              </a:highlight>
              <a:latin typeface="Gotham Condensed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5D231B3-1729-D905-F3BE-4EB0FC3EC7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2878585"/>
            <a:ext cx="3218120" cy="1768117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B496BC84-AC28-4A9C-6B91-DE91CE638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8185" y="4245424"/>
            <a:ext cx="288759" cy="2889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1DC3599-1FFF-B6BC-E7DB-3207F1379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39" y="3239573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3143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Tableau"/>
          <p:cNvGraphicFramePr/>
          <p:nvPr>
            <p:extLst>
              <p:ext uri="{D42A27DB-BD31-4B8C-83A1-F6EECF244321}">
                <p14:modId xmlns:p14="http://schemas.microsoft.com/office/powerpoint/2010/main" val="772958227"/>
              </p:ext>
            </p:extLst>
          </p:nvPr>
        </p:nvGraphicFramePr>
        <p:xfrm>
          <a:off x="381000" y="1625417"/>
          <a:ext cx="12242800" cy="921814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1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1814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8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otham Condensed"/>
                        </a:rPr>
                        <a:t>Humpty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otham Condensed"/>
                        </a:rPr>
                        <a:t> </a:t>
                      </a: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otham Condensed"/>
                        </a:rPr>
                        <a:t>bump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otham Condensed"/>
                        </a:rPr>
                        <a:t> diagonal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47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1" name="Tableau"/>
          <p:cNvGraphicFramePr/>
          <p:nvPr>
            <p:extLst>
              <p:ext uri="{D42A27DB-BD31-4B8C-83A1-F6EECF244321}">
                <p14:modId xmlns:p14="http://schemas.microsoft.com/office/powerpoint/2010/main" val="649998182"/>
              </p:ext>
            </p:extLst>
          </p:nvPr>
        </p:nvGraphicFramePr>
        <p:xfrm>
          <a:off x="381000" y="2692143"/>
          <a:ext cx="12242800" cy="212598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598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i="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</a:t>
                      </a:r>
                      <a:r>
                        <a:rPr lang="fr-FR" sz="2000" noProof="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partir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d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’un 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vol 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positif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,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135° pour une montée à 45°, 1 déclenché négatif suivi de 1/2 tonneau dans le même sens, pousser 1/2 boucle et descente à 45°, tonneau 2 facettes, pousser pour une sortie dos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pour se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retrouver en vol horizontal négatif.</a:t>
                      </a:r>
                      <a:endParaRPr sz="2000" dirty="0">
                        <a:solidFill>
                          <a:srgbClr val="535353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3" name="Erreurs possibles"/>
          <p:cNvSpPr/>
          <p:nvPr/>
        </p:nvSpPr>
        <p:spPr>
          <a:xfrm>
            <a:off x="505301" y="5050127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  <a:endParaRPr sz="2400" dirty="0"/>
          </a:p>
        </p:txBody>
      </p:sp>
      <p:grpSp>
        <p:nvGrpSpPr>
          <p:cNvPr id="14" name="Groupe 6">
            <a:extLst>
              <a:ext uri="{FF2B5EF4-FFF2-40B4-BE49-F238E27FC236}">
                <a16:creationId xmlns:a16="http://schemas.microsoft.com/office/drawing/2014/main" id="{38C0A80F-F83E-41F4-95F3-28FA5A44B4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5" name="Picture 2" descr="logo masque carré web 1">
              <a:extLst>
                <a:ext uri="{FF2B5EF4-FFF2-40B4-BE49-F238E27FC236}">
                  <a16:creationId xmlns:a16="http://schemas.microsoft.com/office/drawing/2014/main" id="{A19DA789-B9B6-4278-8DF8-1D6ADEA65E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ZoneTexte 3">
              <a:extLst>
                <a:ext uri="{FF2B5EF4-FFF2-40B4-BE49-F238E27FC236}">
                  <a16:creationId xmlns:a16="http://schemas.microsoft.com/office/drawing/2014/main" id="{1F35F03D-717B-4229-AA51-C2452BDBC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8" name="Voltige Grand Modèle">
            <a:extLst>
              <a:ext uri="{FF2B5EF4-FFF2-40B4-BE49-F238E27FC236}">
                <a16:creationId xmlns:a16="http://schemas.microsoft.com/office/drawing/2014/main" id="{B2329524-2744-4466-B54A-BDA866509800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83E6224D-2554-4D83-8176-B6B91F46F73A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28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570FF541-A685-4D58-A79A-A2E9DC96FA14}"/>
              </a:ext>
            </a:extLst>
          </p:cNvPr>
          <p:cNvSpPr/>
          <p:nvPr/>
        </p:nvSpPr>
        <p:spPr>
          <a:xfrm>
            <a:off x="672868" y="5552028"/>
            <a:ext cx="11826631" cy="3867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montée n’est pas à 135°.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rotations ne sont pas centrées.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½ tonneau est dans le même sens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½ boucle n’est pas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tonneau 2 facettes n’est pas centré sur le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descente 45° est parallèle à la montée.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 - 0,5 pt / 5°. </a:t>
            </a:r>
          </a:p>
        </p:txBody>
      </p:sp>
      <p:sp>
        <p:nvSpPr>
          <p:cNvPr id="36" name="Programme connu catégorie Espoir 2018">
            <a:extLst>
              <a:ext uri="{FF2B5EF4-FFF2-40B4-BE49-F238E27FC236}">
                <a16:creationId xmlns:a16="http://schemas.microsoft.com/office/drawing/2014/main" id="{A8817F53-E5F2-400C-BF46-BA80AE785798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797FA9F-70D4-C658-2B81-2ADD2046BA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719" y="3043939"/>
            <a:ext cx="2458051" cy="1649655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F6B352BD-8F44-3E35-57D5-73C22E4C1FFE}"/>
              </a:ext>
            </a:extLst>
          </p:cNvPr>
          <p:cNvGrpSpPr/>
          <p:nvPr/>
        </p:nvGrpSpPr>
        <p:grpSpPr>
          <a:xfrm>
            <a:off x="8271539" y="7890722"/>
            <a:ext cx="3861558" cy="1273539"/>
            <a:chOff x="8909326" y="7494273"/>
            <a:chExt cx="3861558" cy="1597261"/>
          </a:xfrm>
        </p:grpSpPr>
        <p:sp>
          <p:nvSpPr>
            <p:cNvPr id="4" name="Rectangle">
              <a:extLst>
                <a:ext uri="{FF2B5EF4-FFF2-40B4-BE49-F238E27FC236}">
                  <a16:creationId xmlns:a16="http://schemas.microsoft.com/office/drawing/2014/main" id="{54DB88D8-5B56-2048-29D7-664FDB3C95DC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ègle de jugement des rayons">
              <a:extLst>
                <a:ext uri="{FF2B5EF4-FFF2-40B4-BE49-F238E27FC236}">
                  <a16:creationId xmlns:a16="http://schemas.microsoft.com/office/drawing/2014/main" id="{3FDDFB14-AF39-85D6-B67B-B08C80454771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6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2A8CFE0B-452A-2A2E-7184-AC90109E294D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5FF1465A-CEDA-415B-D208-D62FE3006A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5141" y="8337799"/>
            <a:ext cx="288759" cy="2889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7D24C1F-4AB0-DD4C-2B0F-D4ABA3247B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9619" y="3248577"/>
            <a:ext cx="288759" cy="28892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B68720A-7014-A4E5-C6B9-CA0668FB6A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3236" y="3903397"/>
            <a:ext cx="288759" cy="28892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BF0A514-0384-F97B-C374-B8347D8E26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4364" y="4316691"/>
            <a:ext cx="288759" cy="28892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Tableau"/>
          <p:cNvGraphicFramePr/>
          <p:nvPr>
            <p:extLst>
              <p:ext uri="{D42A27DB-BD31-4B8C-83A1-F6EECF244321}">
                <p14:modId xmlns:p14="http://schemas.microsoft.com/office/powerpoint/2010/main" val="2183396229"/>
              </p:ext>
            </p:extLst>
          </p:nvPr>
        </p:nvGraphicFramePr>
        <p:xfrm>
          <a:off x="381000" y="2537299"/>
          <a:ext cx="12242800" cy="182078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0784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lang="fr-FR" sz="2800" noProof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noProof="0" dirty="0"/>
                        <a:t>A partir d’un vol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horizontal 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Pousser pour une montée verticale, 3/4 déclenché négatif suivi de 2/8 de facettes de tonneau en sens opposé, au sommet renversement pour réaliser une descente verticale, 1 tonneau 1/2, pousser pour une sortie dos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</a:t>
                      </a:r>
                      <a:r>
                        <a:rPr lang="fr-FR" sz="2000" noProof="0" dirty="0"/>
                        <a:t>en vol horizontal négatif.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2" name="Erreurs possibles"/>
          <p:cNvSpPr/>
          <p:nvPr/>
        </p:nvSpPr>
        <p:spPr>
          <a:xfrm>
            <a:off x="381000" y="5886626"/>
            <a:ext cx="2948758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/>
              <a:t>Erreurs possibles</a:t>
            </a:r>
          </a:p>
        </p:txBody>
      </p:sp>
      <p:graphicFrame>
        <p:nvGraphicFramePr>
          <p:cNvPr id="144" name="Tableau"/>
          <p:cNvGraphicFramePr/>
          <p:nvPr>
            <p:extLst>
              <p:ext uri="{D42A27DB-BD31-4B8C-83A1-F6EECF244321}">
                <p14:modId xmlns:p14="http://schemas.microsoft.com/office/powerpoint/2010/main" val="1951868066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9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Renversement.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57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8" name="Groupe 6">
            <a:extLst>
              <a:ext uri="{FF2B5EF4-FFF2-40B4-BE49-F238E27FC236}">
                <a16:creationId xmlns:a16="http://schemas.microsoft.com/office/drawing/2014/main" id="{24BE5BE6-404B-48A2-9D17-7176B8C0A7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9" name="Picture 2" descr="logo masque carré web 1">
              <a:extLst>
                <a:ext uri="{FF2B5EF4-FFF2-40B4-BE49-F238E27FC236}">
                  <a16:creationId xmlns:a16="http://schemas.microsoft.com/office/drawing/2014/main" id="{2735688D-FE7F-4A04-B746-EC45FB21B1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ZoneTexte 3">
              <a:extLst>
                <a:ext uri="{FF2B5EF4-FFF2-40B4-BE49-F238E27FC236}">
                  <a16:creationId xmlns:a16="http://schemas.microsoft.com/office/drawing/2014/main" id="{43EB4944-4D9B-4BF2-B69A-F6D530C27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5FB86446-F97C-4D05-8C99-90F5D5A7F22E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DD8BE93A-81A2-491D-A151-8902D8B909B6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22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A1DE3AD0-43E1-4467-92E6-DB5FAE368111}"/>
              </a:ext>
            </a:extLst>
          </p:cNvPr>
          <p:cNvSpPr/>
          <p:nvPr/>
        </p:nvSpPr>
        <p:spPr>
          <a:xfrm>
            <a:off x="490230" y="6367359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La montée et la descente verticale :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rotations ne sont pas centrées dans la </a:t>
            </a:r>
            <a:r>
              <a:rPr lang="fr-FR" sz="2000" dirty="0" err="1">
                <a:latin typeface="CIDFont+F2"/>
              </a:rPr>
              <a:t>verticle</a:t>
            </a:r>
            <a:r>
              <a:rPr lang="fr-FR" sz="2000" dirty="0">
                <a:latin typeface="CIDFont+F2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Déduire 1pt par ½ envergure par rapport au CG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Pendule après le renversement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tonneau ½ n’est pas centré dans la descente.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.</a:t>
            </a:r>
            <a:r>
              <a:rPr lang="fr-FR" sz="2000" dirty="0">
                <a:latin typeface="CIDFont+F2"/>
              </a:rPr>
              <a:t>Trajectoire de vol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trajectoires d'entrée et de sortie ne sont pas horizontales.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18BBF4-1427-47B3-A5AB-F0CB0057B14B}"/>
              </a:ext>
            </a:extLst>
          </p:cNvPr>
          <p:cNvGrpSpPr/>
          <p:nvPr/>
        </p:nvGrpSpPr>
        <p:grpSpPr>
          <a:xfrm>
            <a:off x="8117937" y="7440795"/>
            <a:ext cx="3861558" cy="1273539"/>
            <a:chOff x="8909326" y="7494273"/>
            <a:chExt cx="3861558" cy="1597261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678EDA31-32F2-4CCA-9F71-5F654F95F137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Règle de jugement des rayons">
              <a:extLst>
                <a:ext uri="{FF2B5EF4-FFF2-40B4-BE49-F238E27FC236}">
                  <a16:creationId xmlns:a16="http://schemas.microsoft.com/office/drawing/2014/main" id="{45626084-B8E9-40AD-B1B4-5D5C3957D0A3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2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029C6393-6E61-44A3-8924-4318D0A7A220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25" name="Image 24">
            <a:extLst>
              <a:ext uri="{FF2B5EF4-FFF2-40B4-BE49-F238E27FC236}">
                <a16:creationId xmlns:a16="http://schemas.microsoft.com/office/drawing/2014/main" id="{9A42733E-F4D2-4BB3-921A-CC8F293C8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728" y="7994601"/>
            <a:ext cx="288759" cy="288927"/>
          </a:xfrm>
          <a:prstGeom prst="rect">
            <a:avLst/>
          </a:prstGeom>
        </p:spPr>
      </p:pic>
      <p:sp>
        <p:nvSpPr>
          <p:cNvPr id="28" name="Programme connu catégorie Espoir 2018">
            <a:extLst>
              <a:ext uri="{FF2B5EF4-FFF2-40B4-BE49-F238E27FC236}">
                <a16:creationId xmlns:a16="http://schemas.microsoft.com/office/drawing/2014/main" id="{B81500F8-7A08-4BAE-8FCC-42BEB6609962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DF40808-E7A9-8A99-1295-F135FB5231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8577" y="2751667"/>
            <a:ext cx="1854114" cy="2949727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0617FF3-DE53-D184-EC81-E391274BEA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2346" y="4161772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7E9EEA49-9B1A-55E5-AAFD-BFF43C49F1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1758" y="5204476"/>
            <a:ext cx="288759" cy="28892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1EFD822-5522-F125-54F6-78B152031E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1545" y="4320729"/>
            <a:ext cx="5513025" cy="291313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" name="Tableau"/>
          <p:cNvGraphicFramePr/>
          <p:nvPr>
            <p:extLst>
              <p:ext uri="{D42A27DB-BD31-4B8C-83A1-F6EECF244321}">
                <p14:modId xmlns:p14="http://schemas.microsoft.com/office/powerpoint/2010/main" val="1753107770"/>
              </p:ext>
            </p:extLst>
          </p:nvPr>
        </p:nvGraphicFramePr>
        <p:xfrm>
          <a:off x="381000" y="2537299"/>
          <a:ext cx="12242800" cy="233950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950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Pousser pour une montée verticale, pousser pour 3/4 de boucle avec 2/4 de facettes de tonneau en haut de la boucle, 1/2 déclenché positif suivi de 1/2 tonneau en sens opposé en sortie, sortie à plat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 pour se retrouver en vol horizontal positif</a:t>
                      </a:r>
                      <a:r>
                        <a:rPr lang="fr-FR" sz="2000" dirty="0"/>
                        <a:t>.</a:t>
                      </a:r>
                      <a:endParaRPr sz="200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5" name="Tableau"/>
          <p:cNvGraphicFramePr/>
          <p:nvPr>
            <p:extLst>
              <p:ext uri="{D42A27DB-BD31-4B8C-83A1-F6EECF244321}">
                <p14:modId xmlns:p14="http://schemas.microsoft.com/office/powerpoint/2010/main" val="339011517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otham Condensed"/>
                        </a:rPr>
                        <a:t>Boucle en P ou en 9.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34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" name="Erreurs possibles"/>
          <p:cNvSpPr/>
          <p:nvPr/>
        </p:nvSpPr>
        <p:spPr>
          <a:xfrm>
            <a:off x="511379" y="5631053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A03DCAE2-28EA-4C68-90D9-2130288E0EA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DBE1DC39-7D3E-4E6E-9206-3D74C76CF6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01E62E2F-6470-4CE7-A488-A4322F4DB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8C77DE7A-879D-4468-BBB4-4018D7547602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9" name="GT avion de voltige…">
            <a:extLst>
              <a:ext uri="{FF2B5EF4-FFF2-40B4-BE49-F238E27FC236}">
                <a16:creationId xmlns:a16="http://schemas.microsoft.com/office/drawing/2014/main" id="{9486B3C1-C7DE-450A-8705-FC81F9FDD8BC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86266323-E7BA-4F3A-9376-67F13CF54689}"/>
              </a:ext>
            </a:extLst>
          </p:cNvPr>
          <p:cNvGrpSpPr/>
          <p:nvPr/>
        </p:nvGrpSpPr>
        <p:grpSpPr>
          <a:xfrm>
            <a:off x="8117937" y="7597410"/>
            <a:ext cx="3861558" cy="1273539"/>
            <a:chOff x="8909326" y="7494273"/>
            <a:chExt cx="3861558" cy="1597261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505671DC-8881-47DE-B53A-1F943010651C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" name="Règle de jugement des rayons">
              <a:extLst>
                <a:ext uri="{FF2B5EF4-FFF2-40B4-BE49-F238E27FC236}">
                  <a16:creationId xmlns:a16="http://schemas.microsoft.com/office/drawing/2014/main" id="{5BBEC7FB-B1D9-4985-9E79-E8C1F91CB2D3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18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C1697837-0318-4317-A91D-359476283B42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21" name="Image 20">
            <a:extLst>
              <a:ext uri="{FF2B5EF4-FFF2-40B4-BE49-F238E27FC236}">
                <a16:creationId xmlns:a16="http://schemas.microsoft.com/office/drawing/2014/main" id="{316DF678-8B23-482A-B481-10BFBCADC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2728" y="7994601"/>
            <a:ext cx="288759" cy="288927"/>
          </a:xfrm>
          <a:prstGeom prst="rect">
            <a:avLst/>
          </a:prstGeom>
        </p:spPr>
      </p:pic>
      <p:sp>
        <p:nvSpPr>
          <p:cNvPr id="25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571E7A67-8B99-4EA9-B844-727DEC038580}"/>
              </a:ext>
            </a:extLst>
          </p:cNvPr>
          <p:cNvSpPr/>
          <p:nvPr/>
        </p:nvSpPr>
        <p:spPr>
          <a:xfrm>
            <a:off x="624809" y="6157680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trajectoire de montée n’est pas verticale.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¾ de boucle n’est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rotations doivent être centrées dans le haut de la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rotation2/4 facettes est dans le même sens.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½ déclenché positif n’est pas au diamètre de la boucle, </a:t>
            </a:r>
            <a:r>
              <a:rPr lang="fr-FR" sz="1800" b="0" i="0" u="none" strike="noStrike" baseline="0" dirty="0">
                <a:latin typeface="CIDFont+F2"/>
              </a:rPr>
              <a:t>ligne = -2 pt.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½ tonneau es en sens opposé.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Il y a un changement de trajectoire dans la montée.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 -0,5 pt / 5°.</a:t>
            </a:r>
          </a:p>
        </p:txBody>
      </p:sp>
      <p:sp>
        <p:nvSpPr>
          <p:cNvPr id="26" name="Programme connu catégorie Espoir 2018">
            <a:extLst>
              <a:ext uri="{FF2B5EF4-FFF2-40B4-BE49-F238E27FC236}">
                <a16:creationId xmlns:a16="http://schemas.microsoft.com/office/drawing/2014/main" id="{C378D300-FFE1-40C6-A235-954194833593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2E012DB-2BFF-9F43-62B9-544DFB9845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3478" y="2622505"/>
            <a:ext cx="2269916" cy="2388938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5F917B0-E3A6-E2D8-10CA-BE696267C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677" y="4510731"/>
            <a:ext cx="288759" cy="2889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6ECCE93-D330-3D29-3789-B01C93473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6569" y="3235672"/>
            <a:ext cx="288759" cy="28892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tige Grand Modèle"/>
          <p:cNvSpPr>
            <a:spLocks noGrp="1"/>
          </p:cNvSpPr>
          <p:nvPr>
            <p:ph type="title"/>
          </p:nvPr>
        </p:nvSpPr>
        <p:spPr>
          <a:xfrm>
            <a:off x="1515159" y="93348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5000" b="1"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4400" noProof="0" dirty="0"/>
              <a:t>Avion Voltige Grand Modèle</a:t>
            </a:r>
          </a:p>
        </p:txBody>
      </p:sp>
      <p:sp>
        <p:nvSpPr>
          <p:cNvPr id="10" name="Programme connu catégorie Espoir 2018">
            <a:extLst>
              <a:ext uri="{FF2B5EF4-FFF2-40B4-BE49-F238E27FC236}">
                <a16:creationId xmlns:a16="http://schemas.microsoft.com/office/drawing/2014/main" id="{C842E562-27D3-4374-963B-89CC5F1C9FFF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sp>
        <p:nvSpPr>
          <p:cNvPr id="11" name="GT avion de voltige…">
            <a:extLst>
              <a:ext uri="{FF2B5EF4-FFF2-40B4-BE49-F238E27FC236}">
                <a16:creationId xmlns:a16="http://schemas.microsoft.com/office/drawing/2014/main" id="{CD26185F-2587-4B5A-9B38-2774C4C2E8B2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42C94CE1-A6E4-4E0C-B519-0F8C4CCAE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30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8D0A8F6-C3ED-4BA3-AB9E-431B77A9F0B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4" name="Picture 2" descr="logo masque carré web 1">
              <a:extLst>
                <a:ext uri="{FF2B5EF4-FFF2-40B4-BE49-F238E27FC236}">
                  <a16:creationId xmlns:a16="http://schemas.microsoft.com/office/drawing/2014/main" id="{92F7A822-992B-4665-B9C3-407E8F1301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ZoneTexte 3">
              <a:extLst>
                <a:ext uri="{FF2B5EF4-FFF2-40B4-BE49-F238E27FC236}">
                  <a16:creationId xmlns:a16="http://schemas.microsoft.com/office/drawing/2014/main" id="{4ACE257B-7944-45ED-8840-38407E062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FFD78F93-53D4-9D1D-13FB-F614C058F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85" y="2000810"/>
            <a:ext cx="6001588" cy="721143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7A48161-01BE-2049-8A35-63BAFE1FAD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2173" y="2000810"/>
            <a:ext cx="5625548" cy="721498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ste des figures du programme de vol et coefficients associés"/>
          <p:cNvSpPr/>
          <p:nvPr/>
        </p:nvSpPr>
        <p:spPr>
          <a:xfrm>
            <a:off x="381000" y="799764"/>
            <a:ext cx="12242800" cy="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defRPr sz="2500">
                <a:solidFill>
                  <a:srgbClr val="558AAB"/>
                </a:solidFill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lvl1pPr>
          </a:lstStyle>
          <a:p>
            <a:r>
              <a:rPr dirty="0" err="1"/>
              <a:t>Liste</a:t>
            </a:r>
            <a:r>
              <a:rPr dirty="0"/>
              <a:t> des figures du </a:t>
            </a:r>
            <a:r>
              <a:rPr dirty="0" err="1"/>
              <a:t>programme</a:t>
            </a:r>
            <a:r>
              <a:rPr dirty="0"/>
              <a:t> de vol et coefficients </a:t>
            </a:r>
            <a:r>
              <a:rPr dirty="0" err="1"/>
              <a:t>associés</a:t>
            </a:r>
            <a:endParaRPr dirty="0"/>
          </a:p>
        </p:txBody>
      </p:sp>
      <p:graphicFrame>
        <p:nvGraphicFramePr>
          <p:cNvPr id="134" name="Tableau"/>
          <p:cNvGraphicFramePr/>
          <p:nvPr>
            <p:extLst>
              <p:ext uri="{D42A27DB-BD31-4B8C-83A1-F6EECF244321}">
                <p14:modId xmlns:p14="http://schemas.microsoft.com/office/powerpoint/2010/main" val="115747517"/>
              </p:ext>
            </p:extLst>
          </p:nvPr>
        </p:nvGraphicFramePr>
        <p:xfrm>
          <a:off x="379508" y="1330706"/>
          <a:ext cx="12133997" cy="8604756"/>
        </p:xfrm>
        <a:graphic>
          <a:graphicData uri="http://schemas.openxmlformats.org/drawingml/2006/table">
            <a:tbl>
              <a:tblPr firstRow="1">
                <a:tableStyleId>{C7B018BB-80A7-4F77-B60F-C8B233D01FF8}</a:tableStyleId>
              </a:tblPr>
              <a:tblGrid>
                <a:gridCol w="866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004">
                <a:tc>
                  <a:txBody>
                    <a:bodyPr/>
                    <a:lstStyle/>
                    <a:p>
                      <a:pPr algn="ct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N°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Description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Coefficient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08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Cercle.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Entrée dos, virage à 360° avec 1 tonneau vers l’intérieur inscrit, sortie dos.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47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437060818"/>
                  </a:ext>
                </a:extLst>
              </a:tr>
              <a:tr h="8206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5/8 de boucle (clef).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Pousser pour une montée à 45°, 1 déclenché 3/4 négatif suivi de 1/4 de tonneau en sens opposé, 5/8 de boucle et descente verticale, 1 tonneau complet, pousser pour une sortie dos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49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863161084"/>
                  </a:ext>
                </a:extLst>
              </a:tr>
              <a:tr h="69544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Boucle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Pousser pour la boucle avec 3/4 de facettes de tonneau suivi de 3/4 déclenché négatif en sens opposé en haut de la boucle, sortie dos.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36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815241883"/>
                  </a:ext>
                </a:extLst>
              </a:tr>
              <a:tr h="69620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Double </a:t>
                      </a:r>
                      <a:r>
                        <a:rPr lang="en-US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humpty</a:t>
                      </a:r>
                      <a:r>
                        <a:rPr lang="en-US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 bump </a:t>
                      </a:r>
                      <a:r>
                        <a:rPr lang="en-US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inversé</a:t>
                      </a:r>
                      <a:r>
                        <a:rPr lang="en-US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Pousser pour une montée verticale, 5/4 de facettes de tonneau, pousser 1/2 boucle et descente verticale, 2 tonneaux, pousser 1/2 boucle et montée verticale, 1 déclenché 1/4 négatifs, pousser pour une sortie à plat.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75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546986434"/>
                  </a:ext>
                </a:extLst>
              </a:tr>
              <a:tr h="8206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5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Triangle inversé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1 tour et 3/4 de rotation positive suivi de 3/4 de tonneau en sens opposé, pousser pour une montée à 45°, 1/2 tonneau suivi de 2/4 de facettes de tonneau en sens opposé, pousser pour une sortie à plat.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42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245008052"/>
                  </a:ext>
                </a:extLst>
              </a:tr>
              <a:tr h="58218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6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1/2 boucle.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 déclenché 1/2 positif en entrée, tirer 1/2 boucle, 4/8 de facettes de tonneau suivi de 1 tonneau complet en sens opposé en sortie, sortie dos.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35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883481414"/>
                  </a:ext>
                </a:extLst>
              </a:tr>
              <a:tr h="8206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7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1/2 huit cubain inverse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Pousser pour une montée à 45°, tonneau à 4 facettes, tirer 5/8 de boucle, 1 tonneau 1/4 suivi de 1 déclenché 1/4 positif en sens opposé en sortie, sortie à plat.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45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4218492426"/>
                  </a:ext>
                </a:extLst>
              </a:tr>
              <a:tr h="8206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8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Humpty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 </a:t>
                      </a:r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bump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 diagonal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Tirer 135° pour une montée à 45°, 1 déclenché négatif suivi de 1/2 tonneau dans le même sens, pousser 1/2 boucle et descente à 45°, tonneau 2 facettes, pousser pour une sortie dos.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47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480682232"/>
                  </a:ext>
                </a:extLst>
              </a:tr>
              <a:tr h="79697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9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Renversement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, Pousser pour une montée verticale, 3/4 déclenché négatif suivi de 2/8 de facettes de tonneau en sens opposé, au sommet renversement pour réaliser une descente verticale, 1 tonneau 1/2, pousser pour une sortie dos.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57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899771940"/>
                  </a:ext>
                </a:extLst>
              </a:tr>
              <a:tr h="8206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10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Boucle en P ou en 9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Pousser pour une montée verticale, pousser pour 3/4 de boucle avec 2/4 de facettes de tonneau en haut de la boucle, 1/2 déclenché positif suivi de 1/2 tonneau en sens opposé en sortie,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34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226490725"/>
                  </a:ext>
                </a:extLst>
              </a:tr>
              <a:tr h="546418">
                <a:tc gridSpan="2"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Total coefficients :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B w="0"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467</a:t>
                      </a:r>
                      <a:endParaRPr sz="3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11" name="Groupe 6">
            <a:extLst>
              <a:ext uri="{FF2B5EF4-FFF2-40B4-BE49-F238E27FC236}">
                <a16:creationId xmlns:a16="http://schemas.microsoft.com/office/drawing/2014/main" id="{33AD1CBB-9B73-4DFC-9420-B9264AFE2786}"/>
              </a:ext>
            </a:extLst>
          </p:cNvPr>
          <p:cNvGrpSpPr>
            <a:grpSpLocks/>
          </p:cNvGrpSpPr>
          <p:nvPr/>
        </p:nvGrpSpPr>
        <p:grpSpPr bwMode="auto">
          <a:xfrm>
            <a:off x="0" y="-87682"/>
            <a:ext cx="1249619" cy="1427446"/>
            <a:chOff x="0" y="0"/>
            <a:chExt cx="1331639" cy="1632656"/>
          </a:xfrm>
        </p:grpSpPr>
        <p:pic>
          <p:nvPicPr>
            <p:cNvPr id="12" name="Picture 2" descr="logo masque carré web 1">
              <a:extLst>
                <a:ext uri="{FF2B5EF4-FFF2-40B4-BE49-F238E27FC236}">
                  <a16:creationId xmlns:a16="http://schemas.microsoft.com/office/drawing/2014/main" id="{793E6F95-77AE-4E3D-8BE2-CE221B10C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ZoneTexte 3">
              <a:extLst>
                <a:ext uri="{FF2B5EF4-FFF2-40B4-BE49-F238E27FC236}">
                  <a16:creationId xmlns:a16="http://schemas.microsoft.com/office/drawing/2014/main" id="{6B6375C4-B8CC-4DDE-A7B1-16656941F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5" name="Voltige Grand Modèle">
            <a:extLst>
              <a:ext uri="{FF2B5EF4-FFF2-40B4-BE49-F238E27FC236}">
                <a16:creationId xmlns:a16="http://schemas.microsoft.com/office/drawing/2014/main" id="{6BA4C859-D9BB-4081-9402-B910A900DD70}"/>
              </a:ext>
            </a:extLst>
          </p:cNvPr>
          <p:cNvSpPr txBox="1">
            <a:spLocks/>
          </p:cNvSpPr>
          <p:nvPr/>
        </p:nvSpPr>
        <p:spPr>
          <a:xfrm>
            <a:off x="1524000" y="-57832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 dirty="0"/>
              <a:t>Avion Voltige Grand Modèle</a:t>
            </a:r>
          </a:p>
        </p:txBody>
      </p:sp>
      <p:sp>
        <p:nvSpPr>
          <p:cNvPr id="9" name="GT avion de voltige…">
            <a:extLst>
              <a:ext uri="{FF2B5EF4-FFF2-40B4-BE49-F238E27FC236}">
                <a16:creationId xmlns:a16="http://schemas.microsoft.com/office/drawing/2014/main" id="{926B38C1-7E34-410A-A0D4-02FC968EDB6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6" name="Programme connu catégorie Espoir 2018">
            <a:extLst>
              <a:ext uri="{FF2B5EF4-FFF2-40B4-BE49-F238E27FC236}">
                <a16:creationId xmlns:a16="http://schemas.microsoft.com/office/drawing/2014/main" id="{06708C3F-CAF2-47AD-BBC8-CAFCB6D63834}"/>
              </a:ext>
            </a:extLst>
          </p:cNvPr>
          <p:cNvSpPr/>
          <p:nvPr/>
        </p:nvSpPr>
        <p:spPr>
          <a:xfrm>
            <a:off x="1524299" y="494345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Tableau"/>
          <p:cNvGraphicFramePr/>
          <p:nvPr>
            <p:extLst>
              <p:ext uri="{D42A27DB-BD31-4B8C-83A1-F6EECF244321}">
                <p14:modId xmlns:p14="http://schemas.microsoft.com/office/powerpoint/2010/main" val="283024241"/>
              </p:ext>
            </p:extLst>
          </p:nvPr>
        </p:nvGraphicFramePr>
        <p:xfrm>
          <a:off x="381000" y="2537299"/>
          <a:ext cx="12242800" cy="24874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744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horizontal 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Entrée dos, virage à 360° avec 1 tonneau vers l’intérieur inscrit, sortie dos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en vol horizontal </a:t>
                      </a:r>
                      <a:r>
                        <a:rPr lang="fr-FR" sz="2000" dirty="0"/>
                        <a:t>négatif.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2" name="Tableau"/>
          <p:cNvGraphicFramePr/>
          <p:nvPr>
            <p:extLst>
              <p:ext uri="{D42A27DB-BD31-4B8C-83A1-F6EECF244321}">
                <p14:modId xmlns:p14="http://schemas.microsoft.com/office/powerpoint/2010/main" val="1284799027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2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otham Condensed"/>
                        </a:rPr>
                        <a:t>Cercle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47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3" name="Erreurs possibles"/>
          <p:cNvSpPr/>
          <p:nvPr/>
        </p:nvSpPr>
        <p:spPr>
          <a:xfrm>
            <a:off x="505001" y="4731054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34" name="Les lignes en montée et descente ne sont pas verticales.…"/>
          <p:cNvSpPr/>
          <p:nvPr/>
        </p:nvSpPr>
        <p:spPr>
          <a:xfrm>
            <a:off x="381000" y="5328446"/>
            <a:ext cx="12242800" cy="4010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Tonneau intérieur sinon 0.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>
                <a:latin typeface="CIDFont+F2"/>
              </a:rPr>
              <a:t>Le cercle ne fait pas 360°.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Variation du taux de roulis -1pt par variation.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Arrêt du taux de roulis -1pt par arrêt</a:t>
            </a:r>
            <a:r>
              <a:rPr lang="fr-FR" sz="1800" dirty="0">
                <a:latin typeface="CIDFont+F2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Altitude constante -0.5 pt / 5°.</a:t>
            </a:r>
            <a:endParaRPr lang="fr-FR" sz="2000" dirty="0">
              <a:latin typeface="Gotham Condensed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 - 0,5 pt / 5°.</a:t>
            </a:r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D7A99B71-F33F-4899-A911-211DAF4E0DF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4E1221DC-20E8-48AD-AE5A-DED16E9F98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0F2B5790-E76E-496B-AB42-4421533B96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044B5DD8-D66D-452D-82B2-D50A553C54BC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 dirty="0"/>
              <a:t>Avion Voltige Grand Modèle</a:t>
            </a:r>
          </a:p>
        </p:txBody>
      </p:sp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B74AC25C-70B1-40CD-9B94-2F9A9A2D3B11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2B7395-3577-43AD-AF0E-A64983FEE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3004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" name="Programme connu catégorie Espoir 2018">
            <a:extLst>
              <a:ext uri="{FF2B5EF4-FFF2-40B4-BE49-F238E27FC236}">
                <a16:creationId xmlns:a16="http://schemas.microsoft.com/office/drawing/2014/main" id="{D15CCB9C-60A3-4A82-8284-09C66A57F317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A43A30-3C2D-5ABA-478B-2EE150E538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222" y="2997668"/>
            <a:ext cx="2777243" cy="138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589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592490352"/>
              </p:ext>
            </p:extLst>
          </p:nvPr>
        </p:nvGraphicFramePr>
        <p:xfrm>
          <a:off x="381000" y="2537300"/>
          <a:ext cx="12242800" cy="216495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4958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d’un vol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horizontal 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Pousser pour une montée à 45°, 1 déclenché 3/4 négatif suivi de 1/4 de tonneau en sens opposé, 5/8 de boucle et descente verticale, 1 tonneau complet, pousser pour une sortie négative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1259926158"/>
              </p:ext>
            </p:extLst>
          </p:nvPr>
        </p:nvGraphicFramePr>
        <p:xfrm>
          <a:off x="381000" y="1648300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36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5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230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5/8 de boucle (clef). 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49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505301" y="5392919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10" name="L'angle de la trajectoire de montée n'est pas de 45°.…"/>
          <p:cNvSpPr/>
          <p:nvPr/>
        </p:nvSpPr>
        <p:spPr>
          <a:xfrm>
            <a:off x="456170" y="5906689"/>
            <a:ext cx="12242800" cy="3532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La montée n’est pas à 45°.</a:t>
            </a:r>
            <a:endParaRPr lang="fr-FR" sz="2000" dirty="0">
              <a:latin typeface="CIDFont+F2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rotations ne sont pas centrées.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 déclenché ¾ négatif et ¼ facette sont en sens opposés.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La ⅝ </a:t>
            </a:r>
            <a:r>
              <a:rPr lang="fr-FR" sz="2000" dirty="0" err="1">
                <a:latin typeface="CIDFont+F2"/>
              </a:rPr>
              <a:t>ème</a:t>
            </a:r>
            <a:r>
              <a:rPr lang="fr-FR" sz="2000" dirty="0">
                <a:latin typeface="CIDFont+F2"/>
              </a:rPr>
              <a:t> de boucle doit être parfaitement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 tonneau n’est pas centré dans la descente.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Chaque variation de rayon -1 pt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horizontale des ailes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de la trajectoire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Ecart de rotation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Application centrage de la rotation à 45°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trajectoires d'entrée et de sortie ne sont pas horizontales.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AC9BB79A-BAF8-4E18-8D54-37D853C11D38}"/>
              </a:ext>
            </a:extLst>
          </p:cNvPr>
          <p:cNvGrpSpPr/>
          <p:nvPr/>
        </p:nvGrpSpPr>
        <p:grpSpPr>
          <a:xfrm>
            <a:off x="7885624" y="7822335"/>
            <a:ext cx="3861558" cy="1597261"/>
            <a:chOff x="8909326" y="7494273"/>
            <a:chExt cx="3861558" cy="1597261"/>
          </a:xfrm>
        </p:grpSpPr>
        <p:sp>
          <p:nvSpPr>
            <p:cNvPr id="32" name="Rectangle">
              <a:extLst>
                <a:ext uri="{FF2B5EF4-FFF2-40B4-BE49-F238E27FC236}">
                  <a16:creationId xmlns:a16="http://schemas.microsoft.com/office/drawing/2014/main" id="{411DF303-1FF5-4CF3-8580-11EE7A4D5902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Règle de jugement des rayons">
              <a:extLst>
                <a:ext uri="{FF2B5EF4-FFF2-40B4-BE49-F238E27FC236}">
                  <a16:creationId xmlns:a16="http://schemas.microsoft.com/office/drawing/2014/main" id="{67AE76F7-5FFF-4622-8EF0-73A06DAFC102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3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2B85F4CC-2720-4757-B077-D0B751A3F115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35" name="Image 34">
            <a:extLst>
              <a:ext uri="{FF2B5EF4-FFF2-40B4-BE49-F238E27FC236}">
                <a16:creationId xmlns:a16="http://schemas.microsoft.com/office/drawing/2014/main" id="{BFECE6F2-4DD1-4F9A-A9DF-63AEE2E85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5624" y="8394921"/>
            <a:ext cx="288759" cy="288927"/>
          </a:xfrm>
          <a:prstGeom prst="rect">
            <a:avLst/>
          </a:prstGeom>
        </p:spPr>
      </p:pic>
      <p:sp>
        <p:nvSpPr>
          <p:cNvPr id="24" name="Programme connu catégorie Espoir 2018">
            <a:extLst>
              <a:ext uri="{FF2B5EF4-FFF2-40B4-BE49-F238E27FC236}">
                <a16:creationId xmlns:a16="http://schemas.microsoft.com/office/drawing/2014/main" id="{0D55C43C-83E4-4D39-9365-5D934EC26AF1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0800221-7F5C-AE21-DFFE-52BE526667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912" y="2572846"/>
            <a:ext cx="1287719" cy="3020774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3DF5010-63AB-714A-4591-7576EBB026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299" y="3619779"/>
            <a:ext cx="288759" cy="2889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438BF2D-365F-883A-60E6-5B5F8EC161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0953" y="5064630"/>
            <a:ext cx="288759" cy="28892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AA410D2-4070-66AF-6E28-1DAB1ABA2B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7672" y="2682287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54974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au"/>
          <p:cNvGraphicFramePr/>
          <p:nvPr>
            <p:extLst>
              <p:ext uri="{D42A27DB-BD31-4B8C-83A1-F6EECF244321}">
                <p14:modId xmlns:p14="http://schemas.microsoft.com/office/powerpoint/2010/main" val="1186223678"/>
              </p:ext>
            </p:extLst>
          </p:nvPr>
        </p:nvGraphicFramePr>
        <p:xfrm>
          <a:off x="381000" y="2537299"/>
          <a:ext cx="12242800" cy="253639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6393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sz="280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buFontTx/>
                        <a:buNone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partir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d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’un 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vol 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négatif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Pousser pour la boucle avec 3/4 de facettes de tonneau suivi de 3/4 déclenché négatif en sens opposé en haut de la boucle, sortie dos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en vol horizontal négatif,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35353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1" name="Tableau"/>
          <p:cNvGraphicFramePr/>
          <p:nvPr>
            <p:extLst>
              <p:ext uri="{D42A27DB-BD31-4B8C-83A1-F6EECF244321}">
                <p14:modId xmlns:p14="http://schemas.microsoft.com/office/powerpoint/2010/main" val="907566945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7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3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Boucle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36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3" name="Erreurs possibles"/>
          <p:cNvSpPr/>
          <p:nvPr/>
        </p:nvSpPr>
        <p:spPr>
          <a:xfrm>
            <a:off x="505001" y="5517299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</a:p>
        </p:txBody>
      </p:sp>
      <p:sp>
        <p:nvSpPr>
          <p:cNvPr id="174" name="La ligne d’entrée de la vrille n’est pas une trajectoire corrigée par rapport au vent.…"/>
          <p:cNvSpPr/>
          <p:nvPr/>
        </p:nvSpPr>
        <p:spPr>
          <a:xfrm>
            <a:off x="381000" y="5988722"/>
            <a:ext cx="12242800" cy="3216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 rayon de la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La boucle doit être parfaitement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Chaque variation de rayon -1 pt.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Déviation horizontale des ailes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de la trajectoire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Entrée et sortie horizontales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rotations doivent être centrées sur le haut de la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sont en sens opposé.</a:t>
            </a:r>
            <a:endParaRPr lang="fr-FR" sz="2000" dirty="0">
              <a:latin typeface="CIDFont+F2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trajectoires d'entrée et de sortie ne sont pas horizontales.</a:t>
            </a:r>
          </a:p>
        </p:txBody>
      </p:sp>
      <p:grpSp>
        <p:nvGrpSpPr>
          <p:cNvPr id="14" name="Groupe 6">
            <a:extLst>
              <a:ext uri="{FF2B5EF4-FFF2-40B4-BE49-F238E27FC236}">
                <a16:creationId xmlns:a16="http://schemas.microsoft.com/office/drawing/2014/main" id="{82448EAF-0988-4D13-B852-E45BE31D225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5" name="Picture 2" descr="logo masque carré web 1">
              <a:extLst>
                <a:ext uri="{FF2B5EF4-FFF2-40B4-BE49-F238E27FC236}">
                  <a16:creationId xmlns:a16="http://schemas.microsoft.com/office/drawing/2014/main" id="{FDCEA243-7131-4F4A-BB0C-5DD15F28A4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ZoneTexte 3">
              <a:extLst>
                <a:ext uri="{FF2B5EF4-FFF2-40B4-BE49-F238E27FC236}">
                  <a16:creationId xmlns:a16="http://schemas.microsoft.com/office/drawing/2014/main" id="{E8AFBE80-DD15-4E39-A41D-0A5C9E4796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7" name="Voltige Grand Modèle">
            <a:extLst>
              <a:ext uri="{FF2B5EF4-FFF2-40B4-BE49-F238E27FC236}">
                <a16:creationId xmlns:a16="http://schemas.microsoft.com/office/drawing/2014/main" id="{5F418377-D70C-467A-8896-E065953C2846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31EA15DB-9FBF-4EE2-8D11-76F9B675D8EB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9" name="Programme connu catégorie Espoir 2018">
            <a:extLst>
              <a:ext uri="{FF2B5EF4-FFF2-40B4-BE49-F238E27FC236}">
                <a16:creationId xmlns:a16="http://schemas.microsoft.com/office/drawing/2014/main" id="{69DF6FE7-61DA-4274-93C5-1BD47E76C34C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28C60B9-CB56-2617-4706-8F2D245258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001" y="2756208"/>
            <a:ext cx="2934109" cy="2391109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49E53A2-EEEB-3046-0F02-4717CB2AE1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6050" y="5988722"/>
            <a:ext cx="4767886" cy="172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5610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" name="Tableau"/>
          <p:cNvGraphicFramePr/>
          <p:nvPr>
            <p:extLst>
              <p:ext uri="{D42A27DB-BD31-4B8C-83A1-F6EECF244321}">
                <p14:modId xmlns:p14="http://schemas.microsoft.com/office/powerpoint/2010/main" val="74826421"/>
              </p:ext>
            </p:extLst>
          </p:nvPr>
        </p:nvGraphicFramePr>
        <p:xfrm>
          <a:off x="381000" y="2537299"/>
          <a:ext cx="12242800" cy="214794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7947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horizontal 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Pousser pour une montée verticale, 5/4 de facettes de tonneau, pousser 1/2 boucle et descente verticale, 2 tonneaux, pousser 1/2 boucle et montée verticale, 1 déclenché 1/4 négatifs, pousser pour une sortie à plat posit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ive.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" name="Tableau"/>
          <p:cNvGraphicFramePr/>
          <p:nvPr>
            <p:extLst>
              <p:ext uri="{D42A27DB-BD31-4B8C-83A1-F6EECF244321}">
                <p14:modId xmlns:p14="http://schemas.microsoft.com/office/powerpoint/2010/main" val="2729555812"/>
              </p:ext>
            </p:extLst>
          </p:nvPr>
        </p:nvGraphicFramePr>
        <p:xfrm>
          <a:off x="381000" y="1648298"/>
          <a:ext cx="12242800" cy="849241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9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924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4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D</a:t>
                      </a:r>
                      <a:r>
                        <a:rPr lang="en-US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ouble</a:t>
                      </a:r>
                      <a:r>
                        <a:rPr lang="en-US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 </a:t>
                      </a:r>
                      <a:r>
                        <a:rPr lang="en-US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humpty</a:t>
                      </a:r>
                      <a:r>
                        <a:rPr lang="en-US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 bump </a:t>
                      </a:r>
                      <a:r>
                        <a:rPr lang="en-US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inversé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75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6" name="Erreurs possibles"/>
          <p:cNvSpPr/>
          <p:nvPr/>
        </p:nvSpPr>
        <p:spPr>
          <a:xfrm>
            <a:off x="381000" y="5347143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</a:t>
            </a:r>
            <a:r>
              <a:rPr sz="2400" dirty="0"/>
              <a:t> </a:t>
            </a:r>
            <a:r>
              <a:rPr lang="fr-FR" sz="2400" dirty="0"/>
              <a:t>possibles</a:t>
            </a:r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F7C0F648-422F-4637-AC41-23558C7757D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78551C13-2B9E-4DCE-88BB-23E7EE868A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BDA9DAEE-0FE6-4557-9030-B8F245C7F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5972AC0F-3163-412D-BFDE-20AC22FF28EA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06A7C1A5-D935-4C3B-8082-2193DFF47791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5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FE199F98-71F4-45E4-98A6-A2EDD5B57629}"/>
              </a:ext>
            </a:extLst>
          </p:cNvPr>
          <p:cNvSpPr/>
          <p:nvPr/>
        </p:nvSpPr>
        <p:spPr>
          <a:xfrm>
            <a:off x="719719" y="5840091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montantes et descendantes ne sont pas parfaitement verticales.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5/4 facettes n’est pas centré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rayon de la ½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2 tonneaux ne sont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rayon de la ½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déclenché ¼ négatif n’est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Il y a un changement de trajectoire à l'exécution des rotations.</a:t>
            </a:r>
            <a:endParaRPr lang="fr-FR" sz="2000" dirty="0"/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A38B832-C36F-4763-A979-92D28AFE9ED3}"/>
              </a:ext>
            </a:extLst>
          </p:cNvPr>
          <p:cNvGrpSpPr/>
          <p:nvPr/>
        </p:nvGrpSpPr>
        <p:grpSpPr>
          <a:xfrm>
            <a:off x="8271539" y="7890722"/>
            <a:ext cx="3861558" cy="1273539"/>
            <a:chOff x="8909326" y="7494273"/>
            <a:chExt cx="3861558" cy="1597261"/>
          </a:xfrm>
        </p:grpSpPr>
        <p:sp>
          <p:nvSpPr>
            <p:cNvPr id="17" name="Rectangle">
              <a:extLst>
                <a:ext uri="{FF2B5EF4-FFF2-40B4-BE49-F238E27FC236}">
                  <a16:creationId xmlns:a16="http://schemas.microsoft.com/office/drawing/2014/main" id="{E1CEF9E3-C6B9-4E44-B0F0-1BFA2F52467D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Règle de jugement des rayons">
              <a:extLst>
                <a:ext uri="{FF2B5EF4-FFF2-40B4-BE49-F238E27FC236}">
                  <a16:creationId xmlns:a16="http://schemas.microsoft.com/office/drawing/2014/main" id="{25822DAB-E953-4112-B821-A799DC27524D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19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2EB50C42-802C-4501-9C60-40AEC5584575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20" name="Image 19">
            <a:extLst>
              <a:ext uri="{FF2B5EF4-FFF2-40B4-BE49-F238E27FC236}">
                <a16:creationId xmlns:a16="http://schemas.microsoft.com/office/drawing/2014/main" id="{22C9CCDC-4737-4791-8630-99A2F33777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5141" y="8337799"/>
            <a:ext cx="288759" cy="288927"/>
          </a:xfrm>
          <a:prstGeom prst="rect">
            <a:avLst/>
          </a:prstGeom>
        </p:spPr>
      </p:pic>
      <p:sp>
        <p:nvSpPr>
          <p:cNvPr id="26" name="Programme connu catégorie Espoir 2018">
            <a:extLst>
              <a:ext uri="{FF2B5EF4-FFF2-40B4-BE49-F238E27FC236}">
                <a16:creationId xmlns:a16="http://schemas.microsoft.com/office/drawing/2014/main" id="{8DCD6568-CA08-4518-9260-AE4BDDF6D78E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BB53660-C938-6141-DEBD-F3DF7CA6E2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3873" y="2555163"/>
            <a:ext cx="2268107" cy="2627756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F37ED23C-58E5-9C8D-6E8A-5F44F1C0D1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9167" y="4750173"/>
            <a:ext cx="288759" cy="2889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0EABCF6D-6221-8EC1-C0D8-30CDA84C3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2870509"/>
            <a:ext cx="288759" cy="28892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6BF5F14-52DE-01AF-E961-D4FF2450EC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762" y="3051520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88953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604081353"/>
              </p:ext>
            </p:extLst>
          </p:nvPr>
        </p:nvGraphicFramePr>
        <p:xfrm>
          <a:off x="381000" y="2537300"/>
          <a:ext cx="12242800" cy="217119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71195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buFontTx/>
                        <a:buNone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1 tour et 3/4 de rotation positive suivi de 3/4 de tonneau en sens opposé, pousser pour une montée à 45°, 1/2 tonneau suivi de 2/4 de facettes de tonneau en sens opposé, pousser pour une sortie à plat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en vol </a:t>
                      </a:r>
                      <a:r>
                        <a:rPr lang="fr-FR" sz="2000" dirty="0"/>
                        <a:t>horizontal positif.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3463350967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41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5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Triangle inversé.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42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186194" y="4688170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25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258ED09E-DE8C-497B-B9BE-89303BB46873}"/>
              </a:ext>
            </a:extLst>
          </p:cNvPr>
          <p:cNvSpPr/>
          <p:nvPr/>
        </p:nvSpPr>
        <p:spPr>
          <a:xfrm>
            <a:off x="381000" y="5303956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L'avion doit s'approcher de la vrille les ailes à plat</a:t>
            </a:r>
            <a:r>
              <a:rPr lang="fr-FR" sz="2000" b="0" i="0" u="none" strike="noStrike" baseline="0" dirty="0">
                <a:latin typeface="Gotham Condensed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Absence de décrochage (entrée avec les ailerons ou déclenché) 0 pt.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ligne d’entrée de la vrille n’est pas une trajectoire corrigée par rapport au vent.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Au point de décrochage, les ailes ne sont pas à l’horizontal.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décrochage et la chute de l’aile qui indiquent le début de l’autorotation ne se produisent pas simultanément.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>
                <a:latin typeface="CIDFont+F2"/>
              </a:rPr>
              <a:t>L</a:t>
            </a:r>
            <a:r>
              <a:rPr lang="fr-FR" sz="1800" b="0" i="0" u="none" strike="noStrike" baseline="0" dirty="0">
                <a:latin typeface="CIDFont+F2"/>
              </a:rPr>
              <a:t>e nez de l’avion avec les ailes doit tomber avant la rotation, si non 0 pt</a:t>
            </a:r>
            <a:r>
              <a:rPr lang="fr-FR" sz="2000" dirty="0">
                <a:latin typeface="Gotham Condensed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vrille ne s’arrête pas précisément à un tour et ¾.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¾ tonneau est en sens opposé.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Pas de segment de ligne verticale après la vrille.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montée n'est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rotations ne sont pas centrées sur la montée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pentes avant et après rotation ne sont pas identiques.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d’entrée et de sortie ne sont pas horizontales</a:t>
            </a:r>
            <a:endParaRPr lang="fr-FR" sz="2000" dirty="0">
              <a:highlight>
                <a:srgbClr val="FFFF00"/>
              </a:highlight>
              <a:latin typeface="Gotham Condensed"/>
            </a:endParaRPr>
          </a:p>
        </p:txBody>
      </p:sp>
      <p:sp>
        <p:nvSpPr>
          <p:cNvPr id="42" name="Programme connu catégorie Espoir 2018">
            <a:extLst>
              <a:ext uri="{FF2B5EF4-FFF2-40B4-BE49-F238E27FC236}">
                <a16:creationId xmlns:a16="http://schemas.microsoft.com/office/drawing/2014/main" id="{649370BB-E6B0-4E71-BE96-2FAB1F82491D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C7E30B1-0861-AA38-E324-106A7EF48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826" y="2584242"/>
            <a:ext cx="1978942" cy="2465098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D6A446C-C766-ACA7-0E89-503CA17B23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3622897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547688D-C347-F6DA-FDED-D7DE61EE02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3826" y="4261745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09449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Tableau"/>
          <p:cNvGraphicFramePr/>
          <p:nvPr>
            <p:extLst>
              <p:ext uri="{D42A27DB-BD31-4B8C-83A1-F6EECF244321}">
                <p14:modId xmlns:p14="http://schemas.microsoft.com/office/powerpoint/2010/main" val="1954633297"/>
              </p:ext>
            </p:extLst>
          </p:nvPr>
        </p:nvGraphicFramePr>
        <p:xfrm>
          <a:off x="381000" y="2537299"/>
          <a:ext cx="12242800" cy="220314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3143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 déclenché 1/2 positif en entrée, tirer 1/2 boucle, 4/8 de facettes de tonneau suivi de 1 tonneau complet en sens opposé en sortie, sortie dos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en vol horizontal négatif.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8" name="Tableau"/>
          <p:cNvGraphicFramePr/>
          <p:nvPr>
            <p:extLst>
              <p:ext uri="{D42A27DB-BD31-4B8C-83A1-F6EECF244321}">
                <p14:modId xmlns:p14="http://schemas.microsoft.com/office/powerpoint/2010/main" val="1418110526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6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½ Boucle.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35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9" name="Erreurs possibles"/>
          <p:cNvSpPr/>
          <p:nvPr/>
        </p:nvSpPr>
        <p:spPr>
          <a:xfrm>
            <a:off x="381000" y="5448508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00" name="Les trajectoires montantes et descendantes ne sont pas parfaitement verticales.…"/>
          <p:cNvSpPr/>
          <p:nvPr/>
        </p:nvSpPr>
        <p:spPr>
          <a:xfrm>
            <a:off x="381000" y="5988398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déclenché ½ positif marque le diamètre de la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½ boucle n’est pas ronde, le rayon de la ½ boucle n’est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début du 4/8 de facettes marque la fin de la ½ boucle, </a:t>
            </a:r>
            <a:r>
              <a:rPr lang="fr-FR" sz="1800" b="0" i="0" u="none" strike="noStrike" baseline="0" dirty="0">
                <a:latin typeface="CIDFont+F2"/>
              </a:rPr>
              <a:t>ligne = -2 pt</a:t>
            </a:r>
            <a:r>
              <a:rPr lang="fr-FR" sz="2000" dirty="0"/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</a:t>
            </a:r>
            <a:r>
              <a:rPr lang="fr-FR" sz="2000" dirty="0" err="1"/>
              <a:t>le</a:t>
            </a:r>
            <a:r>
              <a:rPr lang="fr-FR" sz="2000" dirty="0"/>
              <a:t> tonneau n’est pas en sens opposé.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endParaRPr lang="fr-FR" sz="2000" dirty="0">
              <a:latin typeface="Gotham Condensed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7AD4E085-D45F-4669-AAE1-6BE8E9819D9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B054B435-BBFC-436D-8D6F-00729F4E7A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F971BD46-950A-4F92-9E6A-27A4E4DFE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9D4BDF08-C0D8-45F3-80F8-1F33677A1F16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23FD9CCC-542F-43F4-B62C-4F4E2B05E7F2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23" name="Programme connu catégorie Espoir 2018">
            <a:extLst>
              <a:ext uri="{FF2B5EF4-FFF2-40B4-BE49-F238E27FC236}">
                <a16:creationId xmlns:a16="http://schemas.microsoft.com/office/drawing/2014/main" id="{5CA8E557-09B7-4D06-9331-47D59108A069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Unlimited 2023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E966427-7AF6-4002-8774-3E84449C6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719" y="2756208"/>
            <a:ext cx="3014491" cy="270060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1F88DC6-9E78-88EA-E82D-793D108871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0551" y="7413618"/>
            <a:ext cx="2085975" cy="162163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BC923E0-A071-62AB-58A0-25B45594F3BE}"/>
              </a:ext>
            </a:extLst>
          </p:cNvPr>
          <p:cNvSpPr txBox="1"/>
          <p:nvPr/>
        </p:nvSpPr>
        <p:spPr>
          <a:xfrm>
            <a:off x="9124628" y="7061113"/>
            <a:ext cx="1956661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1800" b="0" i="0" u="none" strike="noStrike" baseline="0">
                <a:solidFill>
                  <a:srgbClr val="FF0000"/>
                </a:solidFill>
                <a:latin typeface="CIDFont+F2"/>
              </a:rPr>
              <a:t>Si délais -2 pt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369405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7108</TotalTime>
  <Words>2356</Words>
  <Application>Microsoft Office PowerPoint</Application>
  <PresentationFormat>Personnalisé</PresentationFormat>
  <Paragraphs>261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CIDFont+F2</vt:lpstr>
      <vt:lpstr>Gill Sans Light</vt:lpstr>
      <vt:lpstr>Gotham Condensed</vt:lpstr>
      <vt:lpstr>Gotham Condensed Medium</vt:lpstr>
      <vt:lpstr>Helvetica Neue</vt:lpstr>
      <vt:lpstr>Trebuchet MS</vt:lpstr>
      <vt:lpstr>Showroom</vt:lpstr>
      <vt:lpstr>Avion Voltige Grand Modèle</vt:lpstr>
      <vt:lpstr>Avion Voltige Grand Modèle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Voltige Grand Modèle</dc:title>
  <dc:creator>Alain DETRY</dc:creator>
  <cp:lastModifiedBy>Alain DETRY</cp:lastModifiedBy>
  <cp:revision>304</cp:revision>
  <cp:lastPrinted>2020-04-12T13:04:05Z</cp:lastPrinted>
  <dcterms:modified xsi:type="dcterms:W3CDTF">2023-04-13T13:58:56Z</dcterms:modified>
</cp:coreProperties>
</file>